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7" r:id="rId4"/>
    <p:sldMasterId id="214748370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Gowun Batang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font" Target="fonts/GowunBatang-regular.fntdata"/><Relationship Id="rId25" Type="http://schemas.openxmlformats.org/officeDocument/2006/relationships/slide" Target="slides/slide19.xml"/><Relationship Id="rId27" Type="http://schemas.openxmlformats.org/officeDocument/2006/relationships/font" Target="fonts/GowunBatang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375147ea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375147ea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31489302b9_0_10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331489302b9_0_10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314b7c7303_4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314b7c7303_4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314b7c7303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3314b7c7303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314b7c7303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314b7c7303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314b7c7303_4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314b7c7303_4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314b7c7303_4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3314b7c7303_4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3314b7c730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3314b7c730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314b7c7303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314b7c730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314b7c7303_1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314b7c7303_1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314b7c7303_1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314b7c7303_1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31489302b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31489302b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375147ea93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375147ea93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31489302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31489302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31489302b9_0_10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31489302b9_0_10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31489302b9_0_1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31489302b9_0_1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314b7c73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314b7c73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314b7c730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314b7c730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31489302b9_0_1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331489302b9_0_1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with header and footer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228600" y="2856025"/>
            <a:ext cx="18894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2" type="body"/>
          </p:nvPr>
        </p:nvSpPr>
        <p:spPr>
          <a:xfrm>
            <a:off x="2286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60" name="Google Shape;60;p14"/>
          <p:cNvSpPr txBox="1"/>
          <p:nvPr>
            <p:ph idx="4" type="body"/>
          </p:nvPr>
        </p:nvSpPr>
        <p:spPr>
          <a:xfrm>
            <a:off x="2400300" y="2856025"/>
            <a:ext cx="18894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5" type="body"/>
          </p:nvPr>
        </p:nvSpPr>
        <p:spPr>
          <a:xfrm>
            <a:off x="24003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6" type="body"/>
          </p:nvPr>
        </p:nvSpPr>
        <p:spPr>
          <a:xfrm>
            <a:off x="45720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7" type="body"/>
          </p:nvPr>
        </p:nvSpPr>
        <p:spPr>
          <a:xfrm>
            <a:off x="67437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64" name="Google Shape;64;p1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68" name="Google Shape;68;p1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228600" y="2866225"/>
            <a:ext cx="62328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228600" y="2856025"/>
            <a:ext cx="18894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74" name="Google Shape;74;p1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dex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228600" y="167750"/>
            <a:ext cx="5257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78" name="Google Shape;78;p17"/>
          <p:cNvSpPr txBox="1"/>
          <p:nvPr>
            <p:ph idx="2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79" name="Google Shape;79;p17"/>
          <p:cNvCxnSpPr/>
          <p:nvPr/>
        </p:nvCxnSpPr>
        <p:spPr>
          <a:xfrm>
            <a:off x="228600" y="478125"/>
            <a:ext cx="868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3456">
          <p15:clr>
            <a:srgbClr val="E46962"/>
          </p15:clr>
        </p15:guide>
        <p15:guide id="2" pos="4752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ate sheet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8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2" type="subTitle"/>
          </p:nvPr>
        </p:nvSpPr>
        <p:spPr>
          <a:xfrm>
            <a:off x="2286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86" name="Google Shape;86;p18"/>
          <p:cNvSpPr txBox="1"/>
          <p:nvPr>
            <p:ph idx="3" type="subTitle"/>
          </p:nvPr>
        </p:nvSpPr>
        <p:spPr>
          <a:xfrm>
            <a:off x="32079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87" name="Google Shape;87;p18"/>
          <p:cNvSpPr txBox="1"/>
          <p:nvPr>
            <p:ph idx="4" type="subTitle"/>
          </p:nvPr>
        </p:nvSpPr>
        <p:spPr>
          <a:xfrm>
            <a:off x="61872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cxnSp>
        <p:nvCxnSpPr>
          <p:cNvPr id="88" name="Google Shape;88;p1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with footer" type="twoColTx">
  <p:cSld name="TITLE_AND_TWO_COLUM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9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2" type="subTitle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94" name="Google Shape;94;p19"/>
          <p:cNvSpPr txBox="1"/>
          <p:nvPr>
            <p:ph idx="3" type="body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4" type="subTitle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96" name="Google Shape;96;p19"/>
          <p:cNvSpPr txBox="1"/>
          <p:nvPr>
            <p:ph idx="5" type="body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6" type="subTitle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98" name="Google Shape;98;p19"/>
          <p:cNvSpPr txBox="1"/>
          <p:nvPr>
            <p:ph idx="7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99" name="Google Shape;99;p1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ITLE_AND_TWO_COLUMNS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2" type="subTitle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05" name="Google Shape;105;p20"/>
          <p:cNvSpPr txBox="1"/>
          <p:nvPr>
            <p:ph idx="3" type="body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4" type="subTitle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07" name="Google Shape;107;p20"/>
          <p:cNvSpPr txBox="1"/>
          <p:nvPr>
            <p:ph idx="5" type="body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6" type="subTitle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cxnSp>
        <p:nvCxnSpPr>
          <p:cNvPr id="109" name="Google Shape;109;p2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TITLE_AND_TWO_COLUMNS_1_2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1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13" name="Google Shape;113;p2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24003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2" type="body"/>
          </p:nvPr>
        </p:nvSpPr>
        <p:spPr>
          <a:xfrm>
            <a:off x="2286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3" type="body"/>
          </p:nvPr>
        </p:nvSpPr>
        <p:spPr>
          <a:xfrm>
            <a:off x="45720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4" type="body"/>
          </p:nvPr>
        </p:nvSpPr>
        <p:spPr>
          <a:xfrm>
            <a:off x="67437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5" type="subTitle"/>
          </p:nvPr>
        </p:nvSpPr>
        <p:spPr>
          <a:xfrm>
            <a:off x="22945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19" name="Google Shape;119;p21"/>
          <p:cNvSpPr txBox="1"/>
          <p:nvPr>
            <p:ph idx="6" type="subTitle"/>
          </p:nvPr>
        </p:nvSpPr>
        <p:spPr>
          <a:xfrm>
            <a:off x="240030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20" name="Google Shape;120;p21"/>
          <p:cNvSpPr txBox="1"/>
          <p:nvPr>
            <p:ph idx="7" type="subTitle"/>
          </p:nvPr>
        </p:nvSpPr>
        <p:spPr>
          <a:xfrm>
            <a:off x="457200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121" name="Google Shape;121;p21"/>
          <p:cNvSpPr txBox="1"/>
          <p:nvPr>
            <p:ph idx="8" type="subTitle"/>
          </p:nvPr>
        </p:nvSpPr>
        <p:spPr>
          <a:xfrm>
            <a:off x="674370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TITLE_AND_TWO_COLUMNS_1_2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2"/>
          <p:cNvSpPr txBox="1"/>
          <p:nvPr>
            <p:ph type="title"/>
          </p:nvPr>
        </p:nvSpPr>
        <p:spPr>
          <a:xfrm>
            <a:off x="229450" y="164350"/>
            <a:ext cx="5541900" cy="18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125" name="Google Shape;125;p2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228600" y="2448075"/>
            <a:ext cx="55419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27" name="Google Shape;127;p22"/>
          <p:cNvSpPr txBox="1"/>
          <p:nvPr>
            <p:ph idx="2" type="subTitle"/>
          </p:nvPr>
        </p:nvSpPr>
        <p:spPr>
          <a:xfrm>
            <a:off x="228600" y="1798275"/>
            <a:ext cx="55419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ITLE_AND_TWO_COLUMNS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3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229450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2" type="subTitle"/>
          </p:nvPr>
        </p:nvSpPr>
        <p:spPr>
          <a:xfrm>
            <a:off x="229450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cxnSp>
        <p:nvCxnSpPr>
          <p:cNvPr id="133" name="Google Shape;133;p2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23"/>
          <p:cNvSpPr txBox="1"/>
          <p:nvPr>
            <p:ph idx="3" type="body"/>
          </p:nvPr>
        </p:nvSpPr>
        <p:spPr>
          <a:xfrm>
            <a:off x="4573675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35" name="Google Shape;135;p23"/>
          <p:cNvSpPr txBox="1"/>
          <p:nvPr>
            <p:ph idx="4" type="subTitle"/>
          </p:nvPr>
        </p:nvSpPr>
        <p:spPr>
          <a:xfrm>
            <a:off x="4573675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ody text">
  <p:cSld name="CUSTOM_3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5095525" y="922175"/>
            <a:ext cx="3440100" cy="12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24"/>
          <p:cNvSpPr txBox="1"/>
          <p:nvPr>
            <p:ph idx="2" type="body"/>
          </p:nvPr>
        </p:nvSpPr>
        <p:spPr>
          <a:xfrm>
            <a:off x="5095525" y="2801100"/>
            <a:ext cx="34401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0" name="Google Shape;140;p24"/>
          <p:cNvSpPr txBox="1"/>
          <p:nvPr>
            <p:ph idx="3" type="body"/>
          </p:nvPr>
        </p:nvSpPr>
        <p:spPr>
          <a:xfrm>
            <a:off x="5095525" y="4013575"/>
            <a:ext cx="3440100" cy="53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142" name="Google Shape;142;p2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 type="titleOnly">
  <p:cSld name="TITLE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5"/>
          <p:cNvSpPr txBox="1"/>
          <p:nvPr>
            <p:ph type="title"/>
          </p:nvPr>
        </p:nvSpPr>
        <p:spPr>
          <a:xfrm>
            <a:off x="229450" y="164350"/>
            <a:ext cx="8686800" cy="3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2286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7" name="Google Shape;147;p25"/>
          <p:cNvSpPr txBox="1"/>
          <p:nvPr>
            <p:ph idx="2" type="body"/>
          </p:nvPr>
        </p:nvSpPr>
        <p:spPr>
          <a:xfrm>
            <a:off x="24003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8" name="Google Shape;148;p25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49" name="Google Shape;149;p25"/>
          <p:cNvSpPr txBox="1"/>
          <p:nvPr>
            <p:ph idx="4" type="body"/>
          </p:nvPr>
        </p:nvSpPr>
        <p:spPr>
          <a:xfrm>
            <a:off x="67437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0" name="Google Shape;150;p25"/>
          <p:cNvSpPr txBox="1"/>
          <p:nvPr>
            <p:ph idx="5" type="body"/>
          </p:nvPr>
        </p:nvSpPr>
        <p:spPr>
          <a:xfrm>
            <a:off x="45720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151" name="Google Shape;151;p2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 text">
  <p:cSld name="TITLE_ONL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701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5" name="Google Shape;155;p26"/>
          <p:cNvSpPr txBox="1"/>
          <p:nvPr>
            <p:ph idx="2" type="body"/>
          </p:nvPr>
        </p:nvSpPr>
        <p:spPr>
          <a:xfrm>
            <a:off x="2541453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6" name="Google Shape;156;p26"/>
          <p:cNvSpPr txBox="1"/>
          <p:nvPr>
            <p:ph idx="3" type="body"/>
          </p:nvPr>
        </p:nvSpPr>
        <p:spPr>
          <a:xfrm>
            <a:off x="4713154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4" type="body"/>
          </p:nvPr>
        </p:nvSpPr>
        <p:spPr>
          <a:xfrm>
            <a:off x="6884852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58" name="Google Shape;158;p26"/>
          <p:cNvSpPr txBox="1"/>
          <p:nvPr>
            <p:ph idx="5" type="subTitle"/>
          </p:nvPr>
        </p:nvSpPr>
        <p:spPr>
          <a:xfrm>
            <a:off x="37010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9" name="Google Shape;159;p26"/>
          <p:cNvSpPr txBox="1"/>
          <p:nvPr>
            <p:ph idx="6" type="subTitle"/>
          </p:nvPr>
        </p:nvSpPr>
        <p:spPr>
          <a:xfrm>
            <a:off x="254145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0" name="Google Shape;160;p26"/>
          <p:cNvSpPr txBox="1"/>
          <p:nvPr>
            <p:ph idx="7" type="subTitle"/>
          </p:nvPr>
        </p:nvSpPr>
        <p:spPr>
          <a:xfrm>
            <a:off x="471280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8" type="subTitle"/>
          </p:nvPr>
        </p:nvSpPr>
        <p:spPr>
          <a:xfrm>
            <a:off x="688415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9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163" name="Google Shape;163;p2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ONLY_1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7"/>
          <p:cNvSpPr txBox="1"/>
          <p:nvPr>
            <p:ph idx="1" type="subTitle"/>
          </p:nvPr>
        </p:nvSpPr>
        <p:spPr>
          <a:xfrm>
            <a:off x="1456800" y="17907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7" name="Google Shape;167;p27"/>
          <p:cNvSpPr txBox="1"/>
          <p:nvPr>
            <p:ph idx="2" type="subTitle"/>
          </p:nvPr>
        </p:nvSpPr>
        <p:spPr>
          <a:xfrm>
            <a:off x="3628150" y="17907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8" name="Google Shape;168;p27"/>
          <p:cNvSpPr txBox="1"/>
          <p:nvPr>
            <p:ph idx="3" type="subTitle"/>
          </p:nvPr>
        </p:nvSpPr>
        <p:spPr>
          <a:xfrm>
            <a:off x="5799500" y="17907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9" name="Google Shape;169;p27"/>
          <p:cNvSpPr txBox="1"/>
          <p:nvPr>
            <p:ph idx="4" type="subTitle"/>
          </p:nvPr>
        </p:nvSpPr>
        <p:spPr>
          <a:xfrm>
            <a:off x="5799500" y="3234832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170" name="Google Shape;170;p2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7"/>
          <p:cNvSpPr txBox="1"/>
          <p:nvPr>
            <p:ph idx="5" type="subTitle"/>
          </p:nvPr>
        </p:nvSpPr>
        <p:spPr>
          <a:xfrm>
            <a:off x="1456800" y="3234832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2" name="Google Shape;172;p27"/>
          <p:cNvSpPr txBox="1"/>
          <p:nvPr>
            <p:ph idx="6" type="subTitle"/>
          </p:nvPr>
        </p:nvSpPr>
        <p:spPr>
          <a:xfrm>
            <a:off x="3628150" y="3234832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3" name="Google Shape;173;p27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V">
  <p:cSld name="CUSTOM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24003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76" name="Google Shape;176;p28"/>
          <p:cNvSpPr txBox="1"/>
          <p:nvPr>
            <p:ph idx="2" type="body"/>
          </p:nvPr>
        </p:nvSpPr>
        <p:spPr>
          <a:xfrm>
            <a:off x="2286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" name="Google Shape;178;p28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79" name="Google Shape;179;p28"/>
          <p:cNvSpPr txBox="1"/>
          <p:nvPr>
            <p:ph idx="3" type="body"/>
          </p:nvPr>
        </p:nvSpPr>
        <p:spPr>
          <a:xfrm>
            <a:off x="45720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4" type="body"/>
          </p:nvPr>
        </p:nvSpPr>
        <p:spPr>
          <a:xfrm>
            <a:off x="67437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81" name="Google Shape;181;p28"/>
          <p:cNvSpPr txBox="1"/>
          <p:nvPr>
            <p:ph idx="5" type="subTitle"/>
          </p:nvPr>
        </p:nvSpPr>
        <p:spPr>
          <a:xfrm>
            <a:off x="4572000" y="1585625"/>
            <a:ext cx="40611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2" name="Google Shape;182;p28"/>
          <p:cNvSpPr txBox="1"/>
          <p:nvPr>
            <p:ph idx="6" type="subTitle"/>
          </p:nvPr>
        </p:nvSpPr>
        <p:spPr>
          <a:xfrm>
            <a:off x="228600" y="1585625"/>
            <a:ext cx="40611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3" name="Google Shape;183;p28"/>
          <p:cNvSpPr txBox="1"/>
          <p:nvPr>
            <p:ph idx="7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184" name="Google Shape;184;p2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with footer">
  <p:cSld name="CUSTOM"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225750" y="369625"/>
            <a:ext cx="8692500" cy="43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2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89" name="Google Shape;189;p2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CUSTOM_10">
    <p:bg>
      <p:bgPr>
        <a:solidFill>
          <a:schemeClr val="dk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225750" y="369625"/>
            <a:ext cx="8692500" cy="43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2" name="Google Shape;192;p30"/>
          <p:cNvSpPr txBox="1"/>
          <p:nvPr>
            <p:ph idx="2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3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4" name="Google Shape;194;p3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6">
    <p:bg>
      <p:bgPr>
        <a:solidFill>
          <a:schemeClr val="dk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>
            <p:ph type="title"/>
          </p:nvPr>
        </p:nvSpPr>
        <p:spPr>
          <a:xfrm>
            <a:off x="225750" y="1212350"/>
            <a:ext cx="8692500" cy="34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7" name="Google Shape;197;p3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99" name="Google Shape;199;p3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31"/>
          <p:cNvCxnSpPr/>
          <p:nvPr/>
        </p:nvCxnSpPr>
        <p:spPr>
          <a:xfrm flipH="1" rot="10800000">
            <a:off x="225750" y="12123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with footer">
  <p:cSld name="CUSTOM_7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32"/>
          <p:cNvSpPr txBox="1"/>
          <p:nvPr>
            <p:ph type="title"/>
          </p:nvPr>
        </p:nvSpPr>
        <p:spPr>
          <a:xfrm>
            <a:off x="228600" y="665825"/>
            <a:ext cx="57534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4" name="Google Shape;204;p32"/>
          <p:cNvSpPr/>
          <p:nvPr>
            <p:ph idx="2" type="pic"/>
          </p:nvPr>
        </p:nvSpPr>
        <p:spPr>
          <a:xfrm>
            <a:off x="6777063" y="1017650"/>
            <a:ext cx="1582800" cy="158280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06" name="Google Shape;206;p3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7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3"/>
          <p:cNvSpPr/>
          <p:nvPr/>
        </p:nvSpPr>
        <p:spPr>
          <a:xfrm>
            <a:off x="7005675" y="789050"/>
            <a:ext cx="1582800" cy="158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3"/>
          <p:cNvSpPr txBox="1"/>
          <p:nvPr>
            <p:ph type="title"/>
          </p:nvPr>
        </p:nvSpPr>
        <p:spPr>
          <a:xfrm>
            <a:off x="228600" y="665825"/>
            <a:ext cx="57534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1" name="Google Shape;211;p33"/>
          <p:cNvSpPr/>
          <p:nvPr>
            <p:ph idx="2" type="pic"/>
          </p:nvPr>
        </p:nvSpPr>
        <p:spPr>
          <a:xfrm>
            <a:off x="6777063" y="1017650"/>
            <a:ext cx="1582800" cy="1582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12" name="Google Shape;212;p3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8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" name="Google Shape;215;p34"/>
          <p:cNvSpPr txBox="1"/>
          <p:nvPr>
            <p:ph type="title"/>
          </p:nvPr>
        </p:nvSpPr>
        <p:spPr>
          <a:xfrm>
            <a:off x="228600" y="1549575"/>
            <a:ext cx="7938000" cy="22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34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17" name="Google Shape;217;p3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8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0" name="Google Shape;220;p3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1" name="Google Shape;221;p35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8_1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4" name="Google Shape;224;p3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6"/>
          <p:cNvSpPr txBox="1"/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with footer">
  <p:cSld name="ONE_COLUMN_TEXT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37"/>
          <p:cNvSpPr txBox="1"/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29" name="Google Shape;229;p37"/>
          <p:cNvSpPr txBox="1"/>
          <p:nvPr>
            <p:ph idx="1" type="subTitle"/>
          </p:nvPr>
        </p:nvSpPr>
        <p:spPr>
          <a:xfrm>
            <a:off x="4572000" y="1004700"/>
            <a:ext cx="43434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30" name="Google Shape;230;p37"/>
          <p:cNvSpPr txBox="1"/>
          <p:nvPr>
            <p:ph idx="2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31" name="Google Shape;231;p3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ONE_COLUMN_TEXT_2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38"/>
          <p:cNvSpPr txBox="1"/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35" name="Google Shape;235;p38"/>
          <p:cNvSpPr txBox="1"/>
          <p:nvPr>
            <p:ph idx="1" type="subTitle"/>
          </p:nvPr>
        </p:nvSpPr>
        <p:spPr>
          <a:xfrm>
            <a:off x="4572000" y="1004700"/>
            <a:ext cx="43434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236" name="Google Shape;236;p3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ONE_COLUMN_TEXT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39"/>
          <p:cNvSpPr txBox="1"/>
          <p:nvPr>
            <p:ph type="title"/>
          </p:nvPr>
        </p:nvSpPr>
        <p:spPr>
          <a:xfrm>
            <a:off x="228600" y="2089772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40" name="Google Shape;240;p39"/>
          <p:cNvSpPr txBox="1"/>
          <p:nvPr>
            <p:ph idx="1" type="subTitle"/>
          </p:nvPr>
        </p:nvSpPr>
        <p:spPr>
          <a:xfrm>
            <a:off x="6074275" y="1004700"/>
            <a:ext cx="25587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1" name="Google Shape;241;p39"/>
          <p:cNvSpPr txBox="1"/>
          <p:nvPr>
            <p:ph idx="2" type="subTitle"/>
          </p:nvPr>
        </p:nvSpPr>
        <p:spPr>
          <a:xfrm>
            <a:off x="4292700" y="1004700"/>
            <a:ext cx="16710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1pPr>
            <a:lvl2pPr lvl="1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2pPr>
            <a:lvl3pPr lvl="2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3pPr>
            <a:lvl4pPr lvl="3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4pPr>
            <a:lvl5pPr lvl="4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5pPr>
            <a:lvl6pPr lvl="5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6pPr>
            <a:lvl7pPr lvl="6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7pPr>
            <a:lvl8pPr lvl="7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8pPr>
            <a:lvl9pPr lvl="8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242" name="Google Shape;242;p39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43" name="Google Shape;243;p3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footer">
  <p:cSld name="CUSTOM_4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40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47" name="Google Shape;247;p40"/>
          <p:cNvSpPr txBox="1"/>
          <p:nvPr>
            <p:ph idx="1" type="body"/>
          </p:nvPr>
        </p:nvSpPr>
        <p:spPr>
          <a:xfrm>
            <a:off x="2294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48" name="Google Shape;248;p40"/>
          <p:cNvSpPr txBox="1"/>
          <p:nvPr>
            <p:ph idx="2" type="body"/>
          </p:nvPr>
        </p:nvSpPr>
        <p:spPr>
          <a:xfrm>
            <a:off x="45728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49" name="Google Shape;249;p40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50" name="Google Shape;250;p4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41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54" name="Google Shape;254;p41"/>
          <p:cNvSpPr txBox="1"/>
          <p:nvPr>
            <p:ph idx="1" type="body"/>
          </p:nvPr>
        </p:nvSpPr>
        <p:spPr>
          <a:xfrm>
            <a:off x="2294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55" name="Google Shape;255;p41"/>
          <p:cNvSpPr txBox="1"/>
          <p:nvPr>
            <p:ph idx="2" type="body"/>
          </p:nvPr>
        </p:nvSpPr>
        <p:spPr>
          <a:xfrm>
            <a:off x="45728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56" name="Google Shape;256;p4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mage boards">
  <p:cSld name="CUSTOM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42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60" name="Google Shape;260;p42"/>
          <p:cNvSpPr/>
          <p:nvPr>
            <p:ph idx="2" type="pic"/>
          </p:nvPr>
        </p:nvSpPr>
        <p:spPr>
          <a:xfrm>
            <a:off x="228600" y="1870200"/>
            <a:ext cx="20244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2"/>
          <p:cNvSpPr/>
          <p:nvPr>
            <p:ph idx="3" type="pic"/>
          </p:nvPr>
        </p:nvSpPr>
        <p:spPr>
          <a:xfrm>
            <a:off x="3864875" y="1870200"/>
            <a:ext cx="35619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42"/>
          <p:cNvSpPr/>
          <p:nvPr>
            <p:ph idx="4" type="pic"/>
          </p:nvPr>
        </p:nvSpPr>
        <p:spPr>
          <a:xfrm>
            <a:off x="7547700" y="1870200"/>
            <a:ext cx="13677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263" name="Google Shape;263;p42"/>
          <p:cNvSpPr/>
          <p:nvPr>
            <p:ph idx="5" type="pic"/>
          </p:nvPr>
        </p:nvSpPr>
        <p:spPr>
          <a:xfrm>
            <a:off x="2375088" y="1870200"/>
            <a:ext cx="13677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264" name="Google Shape;264;p42"/>
          <p:cNvSpPr txBox="1"/>
          <p:nvPr>
            <p:ph idx="6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65" name="Google Shape;265;p42"/>
          <p:cNvSpPr txBox="1"/>
          <p:nvPr>
            <p:ph idx="7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66" name="Google Shape;266;p4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 boards">
  <p:cSld name="CUSTOM_1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9" name="Google Shape;269;p43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70" name="Google Shape;270;p43"/>
          <p:cNvSpPr/>
          <p:nvPr>
            <p:ph idx="2" type="pic"/>
          </p:nvPr>
        </p:nvSpPr>
        <p:spPr>
          <a:xfrm>
            <a:off x="2286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71" name="Google Shape;271;p43"/>
          <p:cNvSpPr/>
          <p:nvPr>
            <p:ph idx="3" type="pic"/>
          </p:nvPr>
        </p:nvSpPr>
        <p:spPr>
          <a:xfrm>
            <a:off x="31618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72" name="Google Shape;272;p43"/>
          <p:cNvSpPr/>
          <p:nvPr>
            <p:ph idx="4" type="pic"/>
          </p:nvPr>
        </p:nvSpPr>
        <p:spPr>
          <a:xfrm>
            <a:off x="60950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3"/>
          <p:cNvSpPr txBox="1"/>
          <p:nvPr>
            <p:ph idx="5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74" name="Google Shape;274;p43"/>
          <p:cNvSpPr txBox="1"/>
          <p:nvPr>
            <p:ph idx="6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75" name="Google Shape;275;p4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boards">
  <p:cSld name="CUSTOM_1_1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44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79" name="Google Shape;279;p44"/>
          <p:cNvSpPr/>
          <p:nvPr>
            <p:ph idx="2" type="pic"/>
          </p:nvPr>
        </p:nvSpPr>
        <p:spPr>
          <a:xfrm>
            <a:off x="463305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44"/>
          <p:cNvSpPr/>
          <p:nvPr>
            <p:ph idx="3" type="pic"/>
          </p:nvPr>
        </p:nvSpPr>
        <p:spPr>
          <a:xfrm>
            <a:off x="22860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281" name="Google Shape;281;p44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82" name="Google Shape;282;p44"/>
          <p:cNvSpPr txBox="1"/>
          <p:nvPr>
            <p:ph idx="5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83" name="Google Shape;283;p4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boards vertical">
  <p:cSld name="CUSTOM_1_1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5"/>
          <p:cNvSpPr/>
          <p:nvPr>
            <p:ph idx="2" type="pic"/>
          </p:nvPr>
        </p:nvSpPr>
        <p:spPr>
          <a:xfrm>
            <a:off x="3161800" y="164350"/>
            <a:ext cx="2820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5"/>
          <p:cNvSpPr/>
          <p:nvPr>
            <p:ph idx="3" type="pic"/>
          </p:nvPr>
        </p:nvSpPr>
        <p:spPr>
          <a:xfrm>
            <a:off x="6095100" y="164350"/>
            <a:ext cx="2820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8" name="Google Shape;288;p45"/>
          <p:cNvSpPr txBox="1"/>
          <p:nvPr>
            <p:ph idx="1" type="subTitle"/>
          </p:nvPr>
        </p:nvSpPr>
        <p:spPr>
          <a:xfrm>
            <a:off x="228600" y="164350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89" name="Google Shape;289;p45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90" name="Google Shape;290;p45"/>
          <p:cNvSpPr txBox="1"/>
          <p:nvPr>
            <p:ph idx="5" type="body"/>
          </p:nvPr>
        </p:nvSpPr>
        <p:spPr>
          <a:xfrm>
            <a:off x="228600" y="593650"/>
            <a:ext cx="21714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291" name="Google Shape;291;p4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4" name="Google Shape;294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quare image board">
  <p:cSld name="CUSTOM_1_1_1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/>
          <p:nvPr>
            <p:ph idx="2" type="pic"/>
          </p:nvPr>
        </p:nvSpPr>
        <p:spPr>
          <a:xfrm>
            <a:off x="4569950" y="164350"/>
            <a:ext cx="43431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4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8" name="Google Shape;298;p47"/>
          <p:cNvSpPr txBox="1"/>
          <p:nvPr>
            <p:ph idx="1" type="subTitle"/>
          </p:nvPr>
        </p:nvSpPr>
        <p:spPr>
          <a:xfrm>
            <a:off x="228600" y="164350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9" name="Google Shape;299;p47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00" name="Google Shape;300;p47"/>
          <p:cNvSpPr txBox="1"/>
          <p:nvPr>
            <p:ph idx="4" type="body"/>
          </p:nvPr>
        </p:nvSpPr>
        <p:spPr>
          <a:xfrm>
            <a:off x="228600" y="593650"/>
            <a:ext cx="21714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01" name="Google Shape;301;p4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landscape image board">
  <p:cSld name="CUSTOM_1_1_1_1_1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8"/>
          <p:cNvSpPr/>
          <p:nvPr>
            <p:ph idx="2" type="pic"/>
          </p:nvPr>
        </p:nvSpPr>
        <p:spPr>
          <a:xfrm>
            <a:off x="31618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04" name="Google Shape;304;p4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48"/>
          <p:cNvSpPr txBox="1"/>
          <p:nvPr>
            <p:ph idx="1" type="subTitle"/>
          </p:nvPr>
        </p:nvSpPr>
        <p:spPr>
          <a:xfrm>
            <a:off x="228600" y="3290275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06" name="Google Shape;306;p48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07" name="Google Shape;307;p48"/>
          <p:cNvSpPr txBox="1"/>
          <p:nvPr>
            <p:ph idx="4" type="body"/>
          </p:nvPr>
        </p:nvSpPr>
        <p:spPr>
          <a:xfrm>
            <a:off x="228600" y="3719575"/>
            <a:ext cx="21714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08" name="Google Shape;308;p4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, body and image">
  <p:cSld name="CUSTOM_1_1_1_1_1_1_2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9"/>
          <p:cNvSpPr/>
          <p:nvPr>
            <p:ph idx="2" type="pic"/>
          </p:nvPr>
        </p:nvSpPr>
        <p:spPr>
          <a:xfrm>
            <a:off x="31618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4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2" name="Google Shape;312;p49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13" name="Google Shape;313;p49"/>
          <p:cNvSpPr txBox="1"/>
          <p:nvPr>
            <p:ph idx="3" type="body"/>
          </p:nvPr>
        </p:nvSpPr>
        <p:spPr>
          <a:xfrm>
            <a:off x="228600" y="3719575"/>
            <a:ext cx="21714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14" name="Google Shape;314;p4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" name="Google Shape;315;p49"/>
          <p:cNvSpPr txBox="1"/>
          <p:nvPr>
            <p:ph type="title"/>
          </p:nvPr>
        </p:nvSpPr>
        <p:spPr>
          <a:xfrm>
            <a:off x="228600" y="164350"/>
            <a:ext cx="2670300" cy="28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1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8" name="Google Shape;318;p5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9" name="Google Shape;319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3" name="Google Shape;323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4" name="Google Shape;324;p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5" name="Google Shape;325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_2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29" name="Google Shape;329;p5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1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53"/>
          <p:cNvSpPr/>
          <p:nvPr>
            <p:ph idx="2" type="pic"/>
          </p:nvPr>
        </p:nvSpPr>
        <p:spPr>
          <a:xfrm>
            <a:off x="4633050" y="1196050"/>
            <a:ext cx="42825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53"/>
          <p:cNvSpPr/>
          <p:nvPr>
            <p:ph idx="3" type="pic"/>
          </p:nvPr>
        </p:nvSpPr>
        <p:spPr>
          <a:xfrm>
            <a:off x="228600" y="1196050"/>
            <a:ext cx="4282500" cy="1761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35" name="Google Shape;335;p5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6" name="Google Shape;336;p53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7" name="Google Shape;337;p53"/>
          <p:cNvSpPr txBox="1"/>
          <p:nvPr>
            <p:ph idx="1" type="body"/>
          </p:nvPr>
        </p:nvSpPr>
        <p:spPr>
          <a:xfrm>
            <a:off x="229450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38" name="Google Shape;338;p53"/>
          <p:cNvSpPr txBox="1"/>
          <p:nvPr>
            <p:ph idx="4" type="subTitle"/>
          </p:nvPr>
        </p:nvSpPr>
        <p:spPr>
          <a:xfrm>
            <a:off x="229450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39" name="Google Shape;339;p53"/>
          <p:cNvSpPr txBox="1"/>
          <p:nvPr>
            <p:ph idx="5" type="body"/>
          </p:nvPr>
        </p:nvSpPr>
        <p:spPr>
          <a:xfrm>
            <a:off x="4633050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0" name="Google Shape;340;p53"/>
          <p:cNvSpPr txBox="1"/>
          <p:nvPr>
            <p:ph idx="6" type="subTitle"/>
          </p:nvPr>
        </p:nvSpPr>
        <p:spPr>
          <a:xfrm>
            <a:off x="4633050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1_1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43" name="Google Shape;343;p5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4" name="Google Shape;344;p54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5" name="Google Shape;345;p54"/>
          <p:cNvSpPr/>
          <p:nvPr>
            <p:ph idx="2" type="pic"/>
          </p:nvPr>
        </p:nvSpPr>
        <p:spPr>
          <a:xfrm>
            <a:off x="2286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346" name="Google Shape;346;p54"/>
          <p:cNvSpPr/>
          <p:nvPr>
            <p:ph idx="3" type="pic"/>
          </p:nvPr>
        </p:nvSpPr>
        <p:spPr>
          <a:xfrm>
            <a:off x="31618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54"/>
          <p:cNvSpPr/>
          <p:nvPr>
            <p:ph idx="4" type="pic"/>
          </p:nvPr>
        </p:nvSpPr>
        <p:spPr>
          <a:xfrm>
            <a:off x="60950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54"/>
          <p:cNvSpPr txBox="1"/>
          <p:nvPr>
            <p:ph idx="1" type="body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9" name="Google Shape;349;p54"/>
          <p:cNvSpPr txBox="1"/>
          <p:nvPr>
            <p:ph idx="5" type="subTitle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50" name="Google Shape;350;p54"/>
          <p:cNvSpPr txBox="1"/>
          <p:nvPr>
            <p:ph idx="6" type="body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1" name="Google Shape;351;p54"/>
          <p:cNvSpPr txBox="1"/>
          <p:nvPr>
            <p:ph idx="7" type="subTitle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52" name="Google Shape;352;p54"/>
          <p:cNvSpPr txBox="1"/>
          <p:nvPr>
            <p:ph idx="8" type="body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3" name="Google Shape;353;p54"/>
          <p:cNvSpPr txBox="1"/>
          <p:nvPr>
            <p:ph idx="9" type="subTitle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 with footer">
  <p:cSld name="CUSTOM_1_1_1_1_1_1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5"/>
          <p:cNvSpPr/>
          <p:nvPr>
            <p:ph idx="2" type="pic"/>
          </p:nvPr>
        </p:nvSpPr>
        <p:spPr>
          <a:xfrm>
            <a:off x="228600" y="164350"/>
            <a:ext cx="86844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7" name="Google Shape;357;p55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58" name="Google Shape;358;p5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1_1_1_1_1_1_1_1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6"/>
          <p:cNvSpPr/>
          <p:nvPr>
            <p:ph idx="2" type="pic"/>
          </p:nvPr>
        </p:nvSpPr>
        <p:spPr>
          <a:xfrm>
            <a:off x="228600" y="164350"/>
            <a:ext cx="86844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5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2" name="Google Shape;362;p5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1_1_1_1_1_1_1_1_1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5" name="Google Shape;365;p5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6" name="Google Shape;366;p57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7" name="Google Shape;367;p57"/>
          <p:cNvSpPr/>
          <p:nvPr>
            <p:ph idx="2" type="pic"/>
          </p:nvPr>
        </p:nvSpPr>
        <p:spPr>
          <a:xfrm>
            <a:off x="228600" y="2598025"/>
            <a:ext cx="20244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57"/>
          <p:cNvSpPr/>
          <p:nvPr>
            <p:ph idx="3" type="pic"/>
          </p:nvPr>
        </p:nvSpPr>
        <p:spPr>
          <a:xfrm>
            <a:off x="3864875" y="2598025"/>
            <a:ext cx="35619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57"/>
          <p:cNvSpPr/>
          <p:nvPr>
            <p:ph idx="4" type="pic"/>
          </p:nvPr>
        </p:nvSpPr>
        <p:spPr>
          <a:xfrm>
            <a:off x="7547700" y="2598025"/>
            <a:ext cx="13677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57"/>
          <p:cNvSpPr/>
          <p:nvPr>
            <p:ph idx="5" type="pic"/>
          </p:nvPr>
        </p:nvSpPr>
        <p:spPr>
          <a:xfrm>
            <a:off x="2375088" y="2598025"/>
            <a:ext cx="13677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7"/>
          <p:cNvSpPr/>
          <p:nvPr>
            <p:ph idx="6" type="pic"/>
          </p:nvPr>
        </p:nvSpPr>
        <p:spPr>
          <a:xfrm>
            <a:off x="228600" y="1038850"/>
            <a:ext cx="10035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7"/>
          <p:cNvSpPr/>
          <p:nvPr>
            <p:ph idx="7" type="pic"/>
          </p:nvPr>
        </p:nvSpPr>
        <p:spPr>
          <a:xfrm>
            <a:off x="6745975" y="1038850"/>
            <a:ext cx="21696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7"/>
          <p:cNvSpPr/>
          <p:nvPr>
            <p:ph idx="8" type="pic"/>
          </p:nvPr>
        </p:nvSpPr>
        <p:spPr>
          <a:xfrm>
            <a:off x="1354150" y="1038850"/>
            <a:ext cx="15024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7"/>
          <p:cNvSpPr/>
          <p:nvPr>
            <p:ph idx="9" type="pic"/>
          </p:nvPr>
        </p:nvSpPr>
        <p:spPr>
          <a:xfrm>
            <a:off x="2981410" y="1038850"/>
            <a:ext cx="21963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7"/>
          <p:cNvSpPr/>
          <p:nvPr>
            <p:ph idx="13" type="pic"/>
          </p:nvPr>
        </p:nvSpPr>
        <p:spPr>
          <a:xfrm>
            <a:off x="5311004" y="1038850"/>
            <a:ext cx="1301700" cy="14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 and image">
  <p:cSld name="CUSTOM_2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8" name="Google Shape;378;p58"/>
          <p:cNvSpPr/>
          <p:nvPr>
            <p:ph idx="2" type="pic"/>
          </p:nvPr>
        </p:nvSpPr>
        <p:spPr>
          <a:xfrm>
            <a:off x="2286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8"/>
          <p:cNvSpPr txBox="1"/>
          <p:nvPr>
            <p:ph type="title"/>
          </p:nvPr>
        </p:nvSpPr>
        <p:spPr>
          <a:xfrm>
            <a:off x="6095100" y="321875"/>
            <a:ext cx="28203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0" name="Google Shape;380;p58"/>
          <p:cNvSpPr txBox="1"/>
          <p:nvPr>
            <p:ph idx="1" type="subTitle"/>
          </p:nvPr>
        </p:nvSpPr>
        <p:spPr>
          <a:xfrm>
            <a:off x="6095100" y="1842575"/>
            <a:ext cx="2820300" cy="26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82" name="Google Shape;382;p5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2_1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5" name="Google Shape;385;p5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59"/>
          <p:cNvSpPr txBox="1"/>
          <p:nvPr>
            <p:ph hasCustomPrompt="1" type="title"/>
          </p:nvPr>
        </p:nvSpPr>
        <p:spPr>
          <a:xfrm>
            <a:off x="225750" y="1212350"/>
            <a:ext cx="8606700" cy="43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9pPr>
          </a:lstStyle>
          <a:p>
            <a:r>
              <a:t>xx%</a:t>
            </a:r>
          </a:p>
        </p:txBody>
      </p:sp>
      <p:cxnSp>
        <p:nvCxnSpPr>
          <p:cNvPr id="387" name="Google Shape;387;p59"/>
          <p:cNvCxnSpPr/>
          <p:nvPr/>
        </p:nvCxnSpPr>
        <p:spPr>
          <a:xfrm flipH="1" rot="10800000">
            <a:off x="225750" y="12123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8" name="Google Shape;388;p59"/>
          <p:cNvSpPr txBox="1"/>
          <p:nvPr>
            <p:ph idx="1" type="body"/>
          </p:nvPr>
        </p:nvSpPr>
        <p:spPr>
          <a:xfrm>
            <a:off x="228600" y="578150"/>
            <a:ext cx="8692500" cy="63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2_1_1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91" name="Google Shape;391;p6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2" name="Google Shape;392;p60"/>
          <p:cNvSpPr txBox="1"/>
          <p:nvPr>
            <p:ph idx="1" type="body"/>
          </p:nvPr>
        </p:nvSpPr>
        <p:spPr>
          <a:xfrm>
            <a:off x="228600" y="3719575"/>
            <a:ext cx="3942600" cy="7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9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wun Batang"/>
              <a:buNone/>
              <a:defRPr sz="3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2947825"/>
            <a:ext cx="8520600" cy="16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44">
          <p15:clr>
            <a:srgbClr val="E46962"/>
          </p15:clr>
        </p15:guide>
        <p15:guide id="2" pos="5616">
          <p15:clr>
            <a:srgbClr val="E46962"/>
          </p15:clr>
        </p15:guide>
        <p15:guide id="3" orient="horz" pos="10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huggingface.co/datasets/McAuley-Lab/Amazon-Reviews-2023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pp.deweydata.io/products/57c74211-8372-472a-ab7d-1d50cda40762/preview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2"/>
          <p:cNvSpPr txBox="1"/>
          <p:nvPr>
            <p:ph type="title"/>
          </p:nvPr>
        </p:nvSpPr>
        <p:spPr>
          <a:xfrm>
            <a:off x="528600" y="695550"/>
            <a:ext cx="6215100" cy="14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/>
              <a:t>Online </a:t>
            </a:r>
            <a:r>
              <a:rPr b="1" lang="en" sz="2900">
                <a:solidFill>
                  <a:schemeClr val="accent4"/>
                </a:solidFill>
              </a:rPr>
              <a:t>Influencer</a:t>
            </a:r>
            <a:r>
              <a:rPr b="1" lang="en" sz="2900"/>
              <a:t> Product </a:t>
            </a:r>
            <a:r>
              <a:rPr b="1" lang="en" sz="2900">
                <a:solidFill>
                  <a:schemeClr val="accent4"/>
                </a:solidFill>
              </a:rPr>
              <a:t>Recommendation</a:t>
            </a:r>
            <a:r>
              <a:rPr b="1" lang="en" sz="2900"/>
              <a:t> System</a:t>
            </a:r>
            <a:endParaRPr sz="2500"/>
          </a:p>
        </p:txBody>
      </p:sp>
      <p:sp>
        <p:nvSpPr>
          <p:cNvPr id="399" name="Google Shape;399;p62"/>
          <p:cNvSpPr txBox="1"/>
          <p:nvPr>
            <p:ph idx="1" type="body"/>
          </p:nvPr>
        </p:nvSpPr>
        <p:spPr>
          <a:xfrm>
            <a:off x="636525" y="2971950"/>
            <a:ext cx="4109400" cy="13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Group 23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Chen, Xinyao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Niravane, Anagha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Qiu, Emily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Peng, Yulin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Liu, Yijia</a:t>
            </a:r>
            <a:endParaRPr b="1" sz="1500"/>
          </a:p>
        </p:txBody>
      </p:sp>
      <p:sp>
        <p:nvSpPr>
          <p:cNvPr id="400" name="Google Shape;400;p6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pic>
        <p:nvPicPr>
          <p:cNvPr id="401" name="Google Shape;40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725" y="1070400"/>
            <a:ext cx="4029749" cy="3288151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62"/>
          <p:cNvSpPr txBox="1"/>
          <p:nvPr/>
        </p:nvSpPr>
        <p:spPr>
          <a:xfrm>
            <a:off x="636525" y="2171550"/>
            <a:ext cx="5172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Module 1: Data Processing and </a:t>
            </a:r>
            <a:endParaRPr b="1" sz="20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Exploratory Data Analysis</a:t>
            </a:r>
            <a:endParaRPr b="1" sz="20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1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Profile Data Preprocessing - Data Type Conversion and Texts</a:t>
            </a:r>
            <a:endParaRPr sz="2500"/>
          </a:p>
        </p:txBody>
      </p:sp>
      <p:sp>
        <p:nvSpPr>
          <p:cNvPr id="491" name="Google Shape;491;p71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71"/>
          <p:cNvSpPr txBox="1"/>
          <p:nvPr>
            <p:ph idx="2" type="subTitle"/>
          </p:nvPr>
        </p:nvSpPr>
        <p:spPr>
          <a:xfrm>
            <a:off x="228600" y="649750"/>
            <a:ext cx="84324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0" lang="en" sz="1600"/>
              <a:t>Step 1: Drops business accounts and only keeps personal accounts for future analysis.</a:t>
            </a:r>
            <a:endParaRPr b="0" sz="1600"/>
          </a:p>
        </p:txBody>
      </p:sp>
      <p:pic>
        <p:nvPicPr>
          <p:cNvPr id="493" name="Google Shape;49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49" y="1032850"/>
            <a:ext cx="7746750" cy="1423975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71"/>
          <p:cNvSpPr txBox="1"/>
          <p:nvPr>
            <p:ph idx="2" type="subTitle"/>
          </p:nvPr>
        </p:nvSpPr>
        <p:spPr>
          <a:xfrm>
            <a:off x="228600" y="2571750"/>
            <a:ext cx="8432400" cy="13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Step 2: Replace missing values with “other”, “unknown”, etc. </a:t>
            </a:r>
            <a:endParaRPr b="0" sz="16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lang="en" sz="1600"/>
              <a:t>Step 3: Remove duplicated rows with the same user_id</a:t>
            </a:r>
            <a:endParaRPr b="0" sz="16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lang="en" sz="1600"/>
              <a:t>Step 4: Convert data types to string or categorical data for </a:t>
            </a:r>
            <a:r>
              <a:rPr b="0" lang="en" sz="1600"/>
              <a:t>columns</a:t>
            </a:r>
            <a:r>
              <a:rPr b="0" lang="en" sz="1600"/>
              <a:t> like “user_id”,”category”.</a:t>
            </a:r>
            <a:endParaRPr b="0" sz="16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b="0" lang="en" sz="1600"/>
              <a:t>Step 5: Standardize text data. Convert to lowercase and remove special characters.</a:t>
            </a:r>
            <a:endParaRPr b="0"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2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Profile Data EDA</a:t>
            </a:r>
            <a:endParaRPr sz="2500"/>
          </a:p>
        </p:txBody>
      </p:sp>
      <p:sp>
        <p:nvSpPr>
          <p:cNvPr id="500" name="Google Shape;500;p72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72"/>
          <p:cNvSpPr txBox="1"/>
          <p:nvPr>
            <p:ph idx="2" type="subTitle"/>
          </p:nvPr>
        </p:nvSpPr>
        <p:spPr>
          <a:xfrm>
            <a:off x="0" y="649750"/>
            <a:ext cx="8980500" cy="14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Distribution of influencer followers:</a:t>
            </a:r>
            <a:r>
              <a:rPr b="0" lang="en" sz="1600"/>
              <a:t> Followers counts mostly range from 100k to 1M.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Number of influencers by category:</a:t>
            </a:r>
            <a:r>
              <a:rPr b="0" lang="en" sz="1600"/>
              <a:t> Artists, public figures, athletes and actor/actresses are </a:t>
            </a:r>
            <a:r>
              <a:rPr b="0" lang="en" sz="1600"/>
              <a:t>the</a:t>
            </a:r>
            <a:r>
              <a:rPr b="0" lang="en" sz="1600"/>
              <a:t> most populated categories. 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Number of followers by category:</a:t>
            </a:r>
            <a:r>
              <a:rPr b="0" lang="en" sz="1600"/>
              <a:t> Influencers in hospitality, nonprofits and record labels have on average the most number of followers.</a:t>
            </a:r>
            <a:endParaRPr b="0" sz="1600"/>
          </a:p>
        </p:txBody>
      </p:sp>
      <p:pic>
        <p:nvPicPr>
          <p:cNvPr id="502" name="Google Shape;50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60825"/>
            <a:ext cx="2143950" cy="211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8000" y="2260825"/>
            <a:ext cx="3441774" cy="211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6950" y="2260825"/>
            <a:ext cx="3058450" cy="21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3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Posts Data Preprocessing - Sponsor Tags and Text Cleaning</a:t>
            </a:r>
            <a:endParaRPr sz="2500"/>
          </a:p>
        </p:txBody>
      </p:sp>
      <p:sp>
        <p:nvSpPr>
          <p:cNvPr id="510" name="Google Shape;510;p73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73"/>
          <p:cNvSpPr txBox="1"/>
          <p:nvPr>
            <p:ph idx="2" type="subTitle"/>
          </p:nvPr>
        </p:nvSpPr>
        <p:spPr>
          <a:xfrm>
            <a:off x="228600" y="649750"/>
            <a:ext cx="84324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/>
              <a:t>Step 1: Drops rows with missing values (less than 10 rows deleted).</a:t>
            </a:r>
            <a:endParaRPr b="0"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/>
              <a:t>Step 2: </a:t>
            </a:r>
            <a:r>
              <a:rPr b="0" lang="en" sz="1500"/>
              <a:t>Cleans and extract date details.</a:t>
            </a:r>
            <a:endParaRPr b="0"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0" lang="en" sz="1500"/>
              <a:t>Step 3: Create “is_sponsored” column to identify influencer marketing behaviors.</a:t>
            </a:r>
            <a:endParaRPr b="0"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0" lang="en" sz="1500"/>
              <a:t>Step 4: Outlier Detection &amp; Handling: Remove outliers in likes, views, and comments columns</a:t>
            </a:r>
            <a:endParaRPr b="0"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0" lang="en" sz="1500"/>
              <a:t>Step 5: Text cleaning, standardization, tokenization, and non-English-text-translation for future NLP analysis, using the NLTK library.</a:t>
            </a:r>
            <a:endParaRPr b="0"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/>
          </a:p>
        </p:txBody>
      </p:sp>
      <p:pic>
        <p:nvPicPr>
          <p:cNvPr id="512" name="Google Shape;512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200" y="2571750"/>
            <a:ext cx="3770050" cy="198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1175" y="2346350"/>
            <a:ext cx="2875600" cy="106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9075" y="3493750"/>
            <a:ext cx="3678650" cy="106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4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Posts</a:t>
            </a:r>
            <a:r>
              <a:rPr lang="en" sz="2500"/>
              <a:t> Data EDA - Feature Engineering</a:t>
            </a:r>
            <a:endParaRPr sz="2500"/>
          </a:p>
        </p:txBody>
      </p:sp>
      <p:sp>
        <p:nvSpPr>
          <p:cNvPr id="520" name="Google Shape;520;p74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74"/>
          <p:cNvSpPr txBox="1"/>
          <p:nvPr>
            <p:ph idx="2" type="subTitle"/>
          </p:nvPr>
        </p:nvSpPr>
        <p:spPr>
          <a:xfrm>
            <a:off x="0" y="649750"/>
            <a:ext cx="89805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Feature engineering</a:t>
            </a:r>
            <a:r>
              <a:rPr lang="en" sz="1600"/>
              <a:t>:</a:t>
            </a:r>
            <a:r>
              <a:rPr b="0" lang="en" sz="1600"/>
              <a:t> </a:t>
            </a:r>
            <a:endParaRPr b="0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Engagement Rate</a:t>
            </a:r>
            <a:r>
              <a:rPr b="0" lang="en" sz="1600"/>
              <a:t> = (Total likes + Total comments) / follower_counts</a:t>
            </a:r>
            <a:endParaRPr b="0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Average number of likes, comments and views per post.</a:t>
            </a:r>
            <a:endParaRPr sz="1600"/>
          </a:p>
        </p:txBody>
      </p:sp>
      <p:pic>
        <p:nvPicPr>
          <p:cNvPr id="522" name="Google Shape;522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700" y="1637038"/>
            <a:ext cx="6049099" cy="297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75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Posts Data EDA - Feature Engineering</a:t>
            </a:r>
            <a:endParaRPr sz="2500"/>
          </a:p>
        </p:txBody>
      </p:sp>
      <p:sp>
        <p:nvSpPr>
          <p:cNvPr id="528" name="Google Shape;528;p75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75"/>
          <p:cNvSpPr txBox="1"/>
          <p:nvPr>
            <p:ph idx="2" type="subTitle"/>
          </p:nvPr>
        </p:nvSpPr>
        <p:spPr>
          <a:xfrm>
            <a:off x="0" y="649750"/>
            <a:ext cx="89805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Feature engineering:</a:t>
            </a:r>
            <a:r>
              <a:rPr b="0" lang="en" sz="1600"/>
              <a:t> </a:t>
            </a:r>
            <a:endParaRPr b="0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Engagement Rate</a:t>
            </a:r>
            <a:r>
              <a:rPr b="0" lang="en" sz="1600"/>
              <a:t> = (Total likes + Total comments) / follower_counts</a:t>
            </a:r>
            <a:endParaRPr b="0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Average number of likes, comments and views per post.</a:t>
            </a:r>
            <a:endParaRPr sz="1600"/>
          </a:p>
        </p:txBody>
      </p:sp>
      <p:pic>
        <p:nvPicPr>
          <p:cNvPr id="530" name="Google Shape;530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50" y="1842325"/>
            <a:ext cx="8686798" cy="23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76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Posts Data EDA - Likes and Engagement</a:t>
            </a:r>
            <a:endParaRPr sz="2500"/>
          </a:p>
        </p:txBody>
      </p:sp>
      <p:sp>
        <p:nvSpPr>
          <p:cNvPr id="536" name="Google Shape;536;p76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76"/>
          <p:cNvSpPr txBox="1"/>
          <p:nvPr>
            <p:ph idx="2" type="subTitle"/>
          </p:nvPr>
        </p:nvSpPr>
        <p:spPr>
          <a:xfrm>
            <a:off x="0" y="649750"/>
            <a:ext cx="8980500" cy="17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Most popular media type: </a:t>
            </a:r>
            <a:r>
              <a:rPr b="0" lang="en" sz="1600"/>
              <a:t>Albums and photos are still the most popular media format on Instagram, judging from median likes per post.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Best posting time for likes: When we post stuff on weekend afternoons and evenings, we get the most likes. 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Correlation </a:t>
            </a:r>
            <a:r>
              <a:rPr lang="en" sz="1600"/>
              <a:t>between</a:t>
            </a:r>
            <a:r>
              <a:rPr lang="en" sz="1600"/>
              <a:t> engagement metrics: Likes and comments are correlated. </a:t>
            </a:r>
            <a:r>
              <a:rPr b="0" lang="en" sz="1600"/>
              <a:t>Higher number of views don’t necessarily mean higher likes and comments.</a:t>
            </a:r>
            <a:r>
              <a:rPr lang="en" sz="1600"/>
              <a:t> </a:t>
            </a:r>
            <a:endParaRPr sz="1600"/>
          </a:p>
        </p:txBody>
      </p:sp>
      <p:pic>
        <p:nvPicPr>
          <p:cNvPr id="538" name="Google Shape;538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50" y="2523500"/>
            <a:ext cx="2713201" cy="202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8699" y="2519650"/>
            <a:ext cx="2990245" cy="200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5144" y="2509913"/>
            <a:ext cx="2790255" cy="2026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77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Amazon Reviews 2023: Data Processing</a:t>
            </a:r>
            <a:endParaRPr sz="2500"/>
          </a:p>
        </p:txBody>
      </p:sp>
      <p:sp>
        <p:nvSpPr>
          <p:cNvPr id="546" name="Google Shape;546;p77"/>
          <p:cNvSpPr txBox="1"/>
          <p:nvPr/>
        </p:nvSpPr>
        <p:spPr>
          <a:xfrm>
            <a:off x="288150" y="730925"/>
            <a:ext cx="82161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b="1" lang="en" sz="15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Text Processing for Reviews &amp; Features: </a:t>
            </a:r>
            <a:r>
              <a:rPr lang="en" sz="15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Basic text cleaning operations for removal of punctuation, digits &amp; </a:t>
            </a:r>
            <a:r>
              <a:rPr lang="en" sz="15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stopwords</a:t>
            </a:r>
            <a:r>
              <a:rPr lang="en" sz="15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, tokenization</a:t>
            </a:r>
            <a:r>
              <a:rPr lang="en" sz="15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and stemming, followed by calculation review sentiment polarity (TextBlob), and vectorization (explore different embeddings).</a:t>
            </a:r>
            <a:endParaRPr sz="15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Gowun Batang"/>
              <a:buChar char="●"/>
            </a:pPr>
            <a:r>
              <a:rPr b="1" lang="en" sz="15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Feature Engineering</a:t>
            </a:r>
            <a:r>
              <a:rPr lang="en" sz="15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: New attributes that account for temporal trends in ratings (e.g. moving averages), user sentiment, volume of reviews, seasonal variations, etc.</a:t>
            </a:r>
            <a:endParaRPr sz="15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Gowun Batang"/>
              <a:buChar char="●"/>
            </a:pPr>
            <a:r>
              <a:rPr b="1" lang="en" sz="15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Datatype correction, handling null values: </a:t>
            </a:r>
            <a:r>
              <a:rPr lang="en" sz="15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Price, Timestamp, Ratings, # Ratings, and other categorical variables. Additionally, remove reviews containing less than 5 words.</a:t>
            </a:r>
            <a:endParaRPr sz="15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pic>
        <p:nvPicPr>
          <p:cNvPr id="547" name="Google Shape;547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2916538"/>
            <a:ext cx="8686800" cy="1568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8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Amazon </a:t>
            </a:r>
            <a:r>
              <a:rPr lang="en" sz="2500"/>
              <a:t>Data EDA - Software Category</a:t>
            </a:r>
            <a:endParaRPr sz="2500"/>
          </a:p>
        </p:txBody>
      </p:sp>
      <p:sp>
        <p:nvSpPr>
          <p:cNvPr id="553" name="Google Shape;553;p78"/>
          <p:cNvSpPr txBox="1"/>
          <p:nvPr>
            <p:ph idx="2" type="subTitle"/>
          </p:nvPr>
        </p:nvSpPr>
        <p:spPr>
          <a:xfrm>
            <a:off x="81750" y="743700"/>
            <a:ext cx="8980500" cy="17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Trends in user ratings over time</a:t>
            </a:r>
            <a:r>
              <a:rPr lang="en" sz="1600"/>
              <a:t>: </a:t>
            </a:r>
            <a:r>
              <a:rPr b="0" lang="en" sz="1600"/>
              <a:t>Accounting for trends in user ratings over time can help assess product reception and consequential impact on future sales.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Factual relevance of user reviews:</a:t>
            </a:r>
            <a:r>
              <a:rPr lang="en" sz="1600"/>
              <a:t> </a:t>
            </a:r>
            <a:r>
              <a:rPr b="0" lang="en" sz="1600"/>
              <a:t>Sentiments expressed by users align with their ratings, suggesting that the reviews may be factual. However, concentration around 0 (neutral) implies </a:t>
            </a:r>
            <a:r>
              <a:rPr b="0" lang="en" sz="1600"/>
              <a:t>that reviews may be</a:t>
            </a:r>
            <a:r>
              <a:rPr b="0" lang="en" sz="1600"/>
              <a:t> short or lack strong emotional wording.</a:t>
            </a:r>
            <a:endParaRPr b="0" sz="1600"/>
          </a:p>
        </p:txBody>
      </p:sp>
      <p:pic>
        <p:nvPicPr>
          <p:cNvPr id="554" name="Google Shape;554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025" y="2367250"/>
            <a:ext cx="3744100" cy="2124524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Google Shape;555;p78"/>
          <p:cNvSpPr txBox="1"/>
          <p:nvPr>
            <p:ph idx="1" type="body"/>
          </p:nvPr>
        </p:nvSpPr>
        <p:spPr>
          <a:xfrm>
            <a:off x="228600" y="4679000"/>
            <a:ext cx="65496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Performed for a subset of </a:t>
            </a:r>
            <a:r>
              <a:rPr lang="en"/>
              <a:t>4,880,181 reviews for </a:t>
            </a:r>
            <a:r>
              <a:rPr lang="en"/>
              <a:t>89,246 Software items, written by 2,589,466 </a:t>
            </a:r>
            <a:r>
              <a:rPr lang="en"/>
              <a:t>different </a:t>
            </a:r>
            <a:r>
              <a:rPr lang="en"/>
              <a:t>users.</a:t>
            </a:r>
            <a:endParaRPr/>
          </a:p>
        </p:txBody>
      </p:sp>
      <p:pic>
        <p:nvPicPr>
          <p:cNvPr id="556" name="Google Shape;556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7950" y="2367250"/>
            <a:ext cx="3285824" cy="21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9"/>
          <p:cNvSpPr txBox="1"/>
          <p:nvPr>
            <p:ph idx="2" type="subTitle"/>
          </p:nvPr>
        </p:nvSpPr>
        <p:spPr>
          <a:xfrm>
            <a:off x="81750" y="743700"/>
            <a:ext cx="5146200" cy="38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Pricing information mostly unavailable</a:t>
            </a:r>
            <a:r>
              <a:rPr lang="en" sz="1600"/>
              <a:t>: </a:t>
            </a:r>
            <a:r>
              <a:rPr b="0" lang="en" sz="1600"/>
              <a:t>Pricing is a major factor that affects decision-making when a user is purchasing a product. (</a:t>
            </a:r>
            <a:r>
              <a:rPr b="0" lang="en" sz="1600"/>
              <a:t>Unavailable (0.0/None) for ~81.84% of Software products)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Limited information about user:</a:t>
            </a:r>
            <a:r>
              <a:rPr b="0" lang="en" sz="1600"/>
              <a:t> While user reviews are available, there is little information about the user demographics, preferences, usage history, etc., which might be highly relevant in assessing product performance and review relevance.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Average Ratings and Number of Ratings unavailable</a:t>
            </a:r>
            <a:r>
              <a:rPr b="0" lang="en" sz="1600"/>
              <a:t>: Item metadata missing for a small portion of the data.</a:t>
            </a:r>
            <a:endParaRPr b="0" sz="1600"/>
          </a:p>
        </p:txBody>
      </p:sp>
      <p:sp>
        <p:nvSpPr>
          <p:cNvPr id="562" name="Google Shape;562;p79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Amazon Data EDA - Limitations</a:t>
            </a:r>
            <a:endParaRPr sz="2500"/>
          </a:p>
        </p:txBody>
      </p:sp>
      <p:sp>
        <p:nvSpPr>
          <p:cNvPr id="563" name="Google Shape;563;p79"/>
          <p:cNvSpPr txBox="1"/>
          <p:nvPr>
            <p:ph idx="2" type="subTitle"/>
          </p:nvPr>
        </p:nvSpPr>
        <p:spPr>
          <a:xfrm>
            <a:off x="5181075" y="743700"/>
            <a:ext cx="3804900" cy="17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Skewed reviews per item: </a:t>
            </a:r>
            <a:r>
              <a:rPr b="0" lang="en" sz="1600"/>
              <a:t>Most items have a very low number of written user reviews (0-10), giving lower context about what users feel about the product. </a:t>
            </a:r>
            <a:endParaRPr sz="1600"/>
          </a:p>
        </p:txBody>
      </p:sp>
      <p:pic>
        <p:nvPicPr>
          <p:cNvPr id="564" name="Google Shape;564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925" y="2394850"/>
            <a:ext cx="3235474" cy="1930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80"/>
          <p:cNvSpPr txBox="1"/>
          <p:nvPr>
            <p:ph type="title"/>
          </p:nvPr>
        </p:nvSpPr>
        <p:spPr>
          <a:xfrm>
            <a:off x="228600" y="2086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3"/>
          <p:cNvSpPr txBox="1"/>
          <p:nvPr>
            <p:ph idx="1" type="body"/>
          </p:nvPr>
        </p:nvSpPr>
        <p:spPr>
          <a:xfrm>
            <a:off x="228600" y="938400"/>
            <a:ext cx="8582700" cy="32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●"/>
            </a:pPr>
            <a:r>
              <a:rPr lang="en" sz="1600">
                <a:solidFill>
                  <a:srgbClr val="222222"/>
                </a:solidFill>
              </a:rPr>
              <a:t>Project Introduction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●"/>
            </a:pPr>
            <a:r>
              <a:rPr lang="en" sz="1600">
                <a:solidFill>
                  <a:srgbClr val="222222"/>
                </a:solidFill>
              </a:rPr>
              <a:t>Data Description and Acquisition</a:t>
            </a:r>
            <a:endParaRPr sz="16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○"/>
            </a:pPr>
            <a:r>
              <a:rPr lang="en" sz="1600">
                <a:solidFill>
                  <a:srgbClr val="222222"/>
                </a:solidFill>
              </a:rPr>
              <a:t>Influencer Profile Dataset</a:t>
            </a:r>
            <a:endParaRPr sz="16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○"/>
            </a:pPr>
            <a:r>
              <a:rPr lang="en" sz="1600">
                <a:solidFill>
                  <a:srgbClr val="222222"/>
                </a:solidFill>
              </a:rPr>
              <a:t>Influencer Post Dataset</a:t>
            </a:r>
            <a:endParaRPr sz="18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○"/>
            </a:pPr>
            <a:r>
              <a:rPr lang="en" sz="1600">
                <a:solidFill>
                  <a:srgbClr val="222222"/>
                </a:solidFill>
              </a:rPr>
              <a:t>Amazon Product Reviews Dataset</a:t>
            </a:r>
            <a:endParaRPr sz="16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○"/>
            </a:pPr>
            <a:r>
              <a:rPr lang="en" sz="1600">
                <a:solidFill>
                  <a:srgbClr val="222222"/>
                </a:solidFill>
              </a:rPr>
              <a:t>Keyword Search Dataset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●"/>
            </a:pPr>
            <a:r>
              <a:rPr lang="en" sz="1600">
                <a:solidFill>
                  <a:srgbClr val="222222"/>
                </a:solidFill>
              </a:rPr>
              <a:t>Dataset Preprocessing, Feature Engineering, and EDA</a:t>
            </a:r>
            <a:endParaRPr sz="16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○"/>
            </a:pPr>
            <a:r>
              <a:rPr lang="en" sz="1600">
                <a:solidFill>
                  <a:srgbClr val="222222"/>
                </a:solidFill>
              </a:rPr>
              <a:t>Influencer Profile Data Processing</a:t>
            </a:r>
            <a:endParaRPr sz="16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○"/>
            </a:pPr>
            <a:r>
              <a:rPr lang="en" sz="1600">
                <a:solidFill>
                  <a:srgbClr val="222222"/>
                </a:solidFill>
              </a:rPr>
              <a:t>Influencer Post Data Processing</a:t>
            </a:r>
            <a:endParaRPr sz="1600">
              <a:solidFill>
                <a:srgbClr val="222222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Font typeface="Gowun Batang"/>
              <a:buChar char="○"/>
            </a:pPr>
            <a:r>
              <a:rPr lang="en" sz="1600">
                <a:solidFill>
                  <a:srgbClr val="222222"/>
                </a:solidFill>
              </a:rPr>
              <a:t>Amazon Product Review Data Processing</a:t>
            </a:r>
            <a:endParaRPr sz="16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08" name="Google Shape;408;p63"/>
          <p:cNvSpPr txBox="1"/>
          <p:nvPr>
            <p:ph type="title"/>
          </p:nvPr>
        </p:nvSpPr>
        <p:spPr>
          <a:xfrm>
            <a:off x="228600" y="227800"/>
            <a:ext cx="6232800" cy="6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b="1" lang="en" sz="2400">
                <a:solidFill>
                  <a:schemeClr val="accent1"/>
                </a:solidFill>
              </a:rPr>
              <a:t>T</a:t>
            </a:r>
            <a:r>
              <a:rPr b="1" lang="en" sz="2400">
                <a:solidFill>
                  <a:schemeClr val="accent1"/>
                </a:solidFill>
              </a:rPr>
              <a:t>able of Contents</a:t>
            </a:r>
            <a:endParaRPr sz="5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4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Project Introduction</a:t>
            </a:r>
            <a:endParaRPr sz="2500"/>
          </a:p>
        </p:txBody>
      </p:sp>
      <p:sp>
        <p:nvSpPr>
          <p:cNvPr id="414" name="Google Shape;414;p64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64"/>
          <p:cNvSpPr txBox="1"/>
          <p:nvPr>
            <p:ph idx="2" type="subTitle"/>
          </p:nvPr>
        </p:nvSpPr>
        <p:spPr>
          <a:xfrm>
            <a:off x="229450" y="855325"/>
            <a:ext cx="8686800" cy="99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1"/>
                </a:solidFill>
              </a:rPr>
              <a:t>Background:  </a:t>
            </a:r>
            <a:r>
              <a:rPr b="0" lang="en" sz="1400">
                <a:solidFill>
                  <a:schemeClr val="accent1"/>
                </a:solidFill>
              </a:rPr>
              <a:t>With the rise of social media and e-commerce integration, influencers have become a key force in driving online sales through product promotions. Selecting the right products to promote remains a challenge, as influencers need to balance market trends with their personal brand and audience preferences. </a:t>
            </a:r>
            <a:endParaRPr sz="1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416" name="Google Shape;416;p64"/>
          <p:cNvSpPr txBox="1"/>
          <p:nvPr>
            <p:ph idx="3" type="subTitle"/>
          </p:nvPr>
        </p:nvSpPr>
        <p:spPr>
          <a:xfrm>
            <a:off x="229450" y="1848925"/>
            <a:ext cx="5099100" cy="23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Project Goal</a:t>
            </a:r>
            <a:r>
              <a:rPr b="0" lang="en" sz="1400">
                <a:solidFill>
                  <a:schemeClr val="accent1"/>
                </a:solidFill>
              </a:rPr>
              <a:t>: Develop a </a:t>
            </a:r>
            <a:r>
              <a:rPr lang="en" sz="1400">
                <a:solidFill>
                  <a:schemeClr val="accent1"/>
                </a:solidFill>
              </a:rPr>
              <a:t>product recommendation system</a:t>
            </a:r>
            <a:r>
              <a:rPr b="0" lang="en" sz="1400">
                <a:solidFill>
                  <a:schemeClr val="accent1"/>
                </a:solidFill>
              </a:rPr>
              <a:t> tailored for </a:t>
            </a:r>
            <a:r>
              <a:rPr lang="en" sz="1400">
                <a:solidFill>
                  <a:schemeClr val="accent1"/>
                </a:solidFill>
              </a:rPr>
              <a:t>online influencers</a:t>
            </a:r>
            <a:r>
              <a:rPr b="0" lang="en" sz="1400">
                <a:solidFill>
                  <a:schemeClr val="accent1"/>
                </a:solidFill>
              </a:rPr>
              <a:t> on social media platforms. </a:t>
            </a:r>
            <a:endParaRPr b="0" sz="1400">
              <a:solidFill>
                <a:schemeClr val="accen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b="0" lang="en" sz="1400">
                <a:solidFill>
                  <a:schemeClr val="accent1"/>
                </a:solidFill>
              </a:rPr>
              <a:t>By analyzing both trending products and influencer characteristics, our system helps creators </a:t>
            </a:r>
            <a:r>
              <a:rPr lang="en" sz="1400">
                <a:solidFill>
                  <a:schemeClr val="accent1"/>
                </a:solidFill>
              </a:rPr>
              <a:t>identify the most suitable products to promote</a:t>
            </a:r>
            <a:r>
              <a:rPr b="0" lang="en" sz="1400">
                <a:solidFill>
                  <a:schemeClr val="accent1"/>
                </a:solidFill>
              </a:rPr>
              <a:t>, maximizing their sales potential and commission earnings. </a:t>
            </a:r>
            <a:endParaRPr b="0" sz="1400">
              <a:solidFill>
                <a:schemeClr val="accen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b="0" lang="en" sz="1400">
                <a:solidFill>
                  <a:schemeClr val="accent1"/>
                </a:solidFill>
              </a:rPr>
              <a:t>This data-driven approach not only enhances influencer revenue streams but also optimizes brand partnerships by ensuring more effective product placements.</a:t>
            </a:r>
            <a:endParaRPr b="0" sz="14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417" name="Google Shape;41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8550" y="1961300"/>
            <a:ext cx="3488925" cy="213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5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lang="en" sz="2500"/>
              <a:t>Data Description and Acquisition - Overview</a:t>
            </a:r>
            <a:endParaRPr sz="2500"/>
          </a:p>
        </p:txBody>
      </p:sp>
      <p:sp>
        <p:nvSpPr>
          <p:cNvPr id="423" name="Google Shape;423;p65"/>
          <p:cNvSpPr txBox="1"/>
          <p:nvPr>
            <p:ph idx="1" type="body"/>
          </p:nvPr>
        </p:nvSpPr>
        <p:spPr>
          <a:xfrm>
            <a:off x="228600" y="44504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4" name="Google Shape;424;p65"/>
          <p:cNvGrpSpPr/>
          <p:nvPr/>
        </p:nvGrpSpPr>
        <p:grpSpPr>
          <a:xfrm>
            <a:off x="297160" y="2343134"/>
            <a:ext cx="2075608" cy="2036831"/>
            <a:chOff x="2465773" y="2288372"/>
            <a:chExt cx="1153500" cy="1481009"/>
          </a:xfrm>
        </p:grpSpPr>
        <p:sp>
          <p:nvSpPr>
            <p:cNvPr id="425" name="Google Shape;425;p65"/>
            <p:cNvSpPr/>
            <p:nvPr/>
          </p:nvSpPr>
          <p:spPr>
            <a:xfrm>
              <a:off x="2465773" y="2707681"/>
              <a:ext cx="1153500" cy="10617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detailed information about influencers (e.g. demographics, niche and follower count)</a:t>
              </a:r>
              <a:endParaRPr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  <a:p>
              <a:pPr indent="0" lvl="0" marL="0" rtl="0" algn="ctr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26" name="Google Shape;426;p65"/>
            <p:cNvSpPr/>
            <p:nvPr/>
          </p:nvSpPr>
          <p:spPr>
            <a:xfrm>
              <a:off x="2465773" y="2288372"/>
              <a:ext cx="1153500" cy="352800"/>
            </a:xfrm>
            <a:prstGeom prst="round1Rect">
              <a:avLst>
                <a:gd fmla="val 50000" name="adj"/>
              </a:avLst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Arial"/>
                <a:buNone/>
              </a:pPr>
              <a:r>
                <a:rPr b="1" lang="en" sz="1500">
                  <a:solidFill>
                    <a:srgbClr val="FFFFFF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Influencers Profile Dataset</a:t>
              </a:r>
              <a:endParaRPr b="1" sz="15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  <p:sp>
        <p:nvSpPr>
          <p:cNvPr id="427" name="Google Shape;427;p65"/>
          <p:cNvSpPr txBox="1"/>
          <p:nvPr>
            <p:ph idx="2" type="subTitle"/>
          </p:nvPr>
        </p:nvSpPr>
        <p:spPr>
          <a:xfrm>
            <a:off x="297138" y="720925"/>
            <a:ext cx="8326800" cy="14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0" lang="en" sz="1600"/>
              <a:t>The recommendation system is built based on </a:t>
            </a:r>
            <a:r>
              <a:rPr lang="en" sz="1600"/>
              <a:t>four</a:t>
            </a:r>
            <a:r>
              <a:rPr lang="en" sz="1600"/>
              <a:t> datasets</a:t>
            </a:r>
            <a:r>
              <a:rPr b="0" lang="en" sz="1600"/>
              <a:t>, which provides data support from the aspects of influencers themselves, their created content, product feedback and product popularity on the internet.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0" lang="en" sz="1600"/>
              <a:t>These datasets are the foundation for implementing </a:t>
            </a:r>
            <a:r>
              <a:rPr lang="en" sz="1600"/>
              <a:t>influencer-based collaborative filtering and content-based filtering</a:t>
            </a:r>
            <a:r>
              <a:rPr b="0" lang="en" sz="1600"/>
              <a:t>.</a:t>
            </a:r>
            <a:endParaRPr b="0" sz="1600"/>
          </a:p>
        </p:txBody>
      </p:sp>
      <p:grpSp>
        <p:nvGrpSpPr>
          <p:cNvPr id="428" name="Google Shape;428;p65"/>
          <p:cNvGrpSpPr/>
          <p:nvPr/>
        </p:nvGrpSpPr>
        <p:grpSpPr>
          <a:xfrm>
            <a:off x="4795561" y="2344321"/>
            <a:ext cx="2075641" cy="2034559"/>
            <a:chOff x="2465770" y="2320260"/>
            <a:chExt cx="1514514" cy="1017229"/>
          </a:xfrm>
        </p:grpSpPr>
        <p:sp>
          <p:nvSpPr>
            <p:cNvPr id="429" name="Google Shape;429;p65"/>
            <p:cNvSpPr/>
            <p:nvPr/>
          </p:nvSpPr>
          <p:spPr>
            <a:xfrm>
              <a:off x="2465770" y="2607589"/>
              <a:ext cx="1508100" cy="7299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product reviews, ratings, helping identify trending and high-quality products in different categories.</a:t>
              </a:r>
              <a:endParaRPr b="1" sz="20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30" name="Google Shape;430;p65"/>
            <p:cNvSpPr/>
            <p:nvPr/>
          </p:nvSpPr>
          <p:spPr>
            <a:xfrm>
              <a:off x="2472183" y="2320260"/>
              <a:ext cx="1508100" cy="242700"/>
            </a:xfrm>
            <a:prstGeom prst="round1Rect">
              <a:avLst>
                <a:gd fmla="val 50000" name="adj"/>
              </a:avLst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FFFFFF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Amazon Product Review </a:t>
              </a:r>
              <a:r>
                <a:rPr b="1" lang="en" sz="1500">
                  <a:solidFill>
                    <a:srgbClr val="FFFFFF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Dataset</a:t>
              </a:r>
              <a:endParaRPr b="1" sz="15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  <p:grpSp>
        <p:nvGrpSpPr>
          <p:cNvPr id="431" name="Google Shape;431;p65"/>
          <p:cNvGrpSpPr/>
          <p:nvPr/>
        </p:nvGrpSpPr>
        <p:grpSpPr>
          <a:xfrm>
            <a:off x="2470263" y="2344043"/>
            <a:ext cx="2226259" cy="2035028"/>
            <a:chOff x="2459340" y="2320263"/>
            <a:chExt cx="1244207" cy="1128189"/>
          </a:xfrm>
        </p:grpSpPr>
        <p:sp>
          <p:nvSpPr>
            <p:cNvPr id="432" name="Google Shape;432;p65"/>
            <p:cNvSpPr/>
            <p:nvPr/>
          </p:nvSpPr>
          <p:spPr>
            <a:xfrm>
              <a:off x="2472046" y="2639052"/>
              <a:ext cx="1231500" cy="8094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influencers content from Instagram, including post metadata, captions, engagement metrics, and sponsored tags</a:t>
              </a:r>
              <a:endParaRPr sz="20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33" name="Google Shape;433;p65"/>
            <p:cNvSpPr/>
            <p:nvPr/>
          </p:nvSpPr>
          <p:spPr>
            <a:xfrm>
              <a:off x="2459340" y="2320263"/>
              <a:ext cx="1231500" cy="269100"/>
            </a:xfrm>
            <a:prstGeom prst="round1Rect">
              <a:avLst>
                <a:gd fmla="val 50000" name="adj"/>
              </a:avLst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FFFFFF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Influencers Post Dataset</a:t>
              </a:r>
              <a:endParaRPr b="1" sz="15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  <p:grpSp>
        <p:nvGrpSpPr>
          <p:cNvPr id="434" name="Google Shape;434;p65"/>
          <p:cNvGrpSpPr/>
          <p:nvPr/>
        </p:nvGrpSpPr>
        <p:grpSpPr>
          <a:xfrm>
            <a:off x="6921811" y="2344321"/>
            <a:ext cx="2075641" cy="2034559"/>
            <a:chOff x="2465770" y="2320260"/>
            <a:chExt cx="1514514" cy="1017229"/>
          </a:xfrm>
        </p:grpSpPr>
        <p:sp>
          <p:nvSpPr>
            <p:cNvPr id="435" name="Google Shape;435;p65"/>
            <p:cNvSpPr/>
            <p:nvPr/>
          </p:nvSpPr>
          <p:spPr>
            <a:xfrm>
              <a:off x="2465770" y="2607589"/>
              <a:ext cx="1508100" cy="7299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From Dewey Dataset, Contain the keywords driving clicks to websites via organic searches</a:t>
              </a:r>
              <a:endParaRPr b="1" sz="20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436" name="Google Shape;436;p65"/>
            <p:cNvSpPr/>
            <p:nvPr/>
          </p:nvSpPr>
          <p:spPr>
            <a:xfrm>
              <a:off x="2472183" y="2320260"/>
              <a:ext cx="1508100" cy="242700"/>
            </a:xfrm>
            <a:prstGeom prst="round1Rect">
              <a:avLst>
                <a:gd fmla="val 50000" name="adj"/>
              </a:avLst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FFFFFF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Desktop Search Keyword </a:t>
              </a:r>
              <a:r>
                <a:rPr b="1" lang="en" sz="1500">
                  <a:solidFill>
                    <a:srgbClr val="FFFFFF"/>
                  </a:solidFill>
                  <a:latin typeface="Gowun Batang"/>
                  <a:ea typeface="Gowun Batang"/>
                  <a:cs typeface="Gowun Batang"/>
                  <a:sym typeface="Gowun Batang"/>
                </a:rPr>
                <a:t>Dataset</a:t>
              </a:r>
              <a:endParaRPr b="1" sz="15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6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500"/>
              <a:t>Data Acquisition - Influencer Dataset</a:t>
            </a:r>
            <a:r>
              <a:rPr lang="en" sz="2500"/>
              <a:t> </a:t>
            </a:r>
            <a:endParaRPr sz="11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t/>
            </a:r>
            <a:endParaRPr sz="2900"/>
          </a:p>
        </p:txBody>
      </p:sp>
      <p:sp>
        <p:nvSpPr>
          <p:cNvPr id="442" name="Google Shape;442;p66"/>
          <p:cNvSpPr txBox="1"/>
          <p:nvPr>
            <p:ph idx="2" type="subTitle"/>
          </p:nvPr>
        </p:nvSpPr>
        <p:spPr>
          <a:xfrm>
            <a:off x="228600" y="649750"/>
            <a:ext cx="8432400" cy="6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0" lang="en" sz="1600"/>
              <a:t>The influencer profile dataset and post dataset were acquired through a combination of web crawling and the Instagram API.</a:t>
            </a:r>
            <a:endParaRPr b="0" sz="1600"/>
          </a:p>
        </p:txBody>
      </p:sp>
      <p:pic>
        <p:nvPicPr>
          <p:cNvPr id="443" name="Google Shape;443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8600" y="1974250"/>
            <a:ext cx="3592725" cy="238935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66"/>
          <p:cNvSpPr txBox="1"/>
          <p:nvPr/>
        </p:nvSpPr>
        <p:spPr>
          <a:xfrm>
            <a:off x="228600" y="1835200"/>
            <a:ext cx="5040000" cy="26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Batang"/>
              <a:buAutoNum type="arabicPeriod"/>
            </a:pP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U</a:t>
            </a: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sed web crawler to extract the accounts of 8,000 influencers from Not Common, a platform that tracks the most-followed Instagram users.</a:t>
            </a:r>
            <a:endParaRPr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Batang"/>
              <a:buAutoNum type="arabicPeriod"/>
            </a:pP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Used Instagrapi API to obtain the detailed profiles of 3,000 influencers.</a:t>
            </a:r>
            <a:endParaRPr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Batang"/>
              <a:buAutoNum type="arabicPeriod"/>
            </a:pP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Filtered out business accounts and focused only on non-business influencers.</a:t>
            </a:r>
            <a:endParaRPr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Batang"/>
              <a:buAutoNum type="arabicPeriod"/>
            </a:pP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Retrieved up to 300 of the most recent posts for each non-business influencer.</a:t>
            </a:r>
            <a:endParaRPr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45" name="Google Shape;445;p66"/>
          <p:cNvSpPr/>
          <p:nvPr/>
        </p:nvSpPr>
        <p:spPr>
          <a:xfrm>
            <a:off x="306400" y="1365475"/>
            <a:ext cx="8532900" cy="400200"/>
          </a:xfrm>
          <a:prstGeom prst="chevron">
            <a:avLst>
              <a:gd fmla="val 50000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rPr>
              <a:t>Data Collection Process for instagram influencers profile and post datasets </a:t>
            </a:r>
            <a:endParaRPr b="1" sz="1600">
              <a:solidFill>
                <a:srgbClr val="FFFFFF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7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500"/>
              <a:t>Data Description - </a:t>
            </a:r>
            <a:r>
              <a:rPr lang="en" sz="2500"/>
              <a:t>Influencer Dataset </a:t>
            </a:r>
            <a:endParaRPr sz="11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500"/>
              <a:t> </a:t>
            </a:r>
            <a:endParaRPr sz="25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t/>
            </a:r>
            <a:endParaRPr sz="2900"/>
          </a:p>
        </p:txBody>
      </p:sp>
      <p:sp>
        <p:nvSpPr>
          <p:cNvPr id="451" name="Google Shape;451;p67"/>
          <p:cNvSpPr txBox="1"/>
          <p:nvPr>
            <p:ph idx="2" type="subTitle"/>
          </p:nvPr>
        </p:nvSpPr>
        <p:spPr>
          <a:xfrm>
            <a:off x="4572000" y="928450"/>
            <a:ext cx="4343400" cy="35688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User ID</a:t>
            </a:r>
            <a:r>
              <a:rPr b="0" lang="en" sz="1300">
                <a:solidFill>
                  <a:schemeClr val="accent1"/>
                </a:solidFill>
              </a:rPr>
              <a:t>: Unique identifier of the post creator.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Post ID</a:t>
            </a:r>
            <a:r>
              <a:rPr b="0" lang="en" sz="1300">
                <a:solidFill>
                  <a:schemeClr val="accent1"/>
                </a:solidFill>
              </a:rPr>
              <a:t>: Unique identifier of each post.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Date</a:t>
            </a:r>
            <a:r>
              <a:rPr b="0" lang="en" sz="1300">
                <a:solidFill>
                  <a:schemeClr val="accent1"/>
                </a:solidFill>
              </a:rPr>
              <a:t>: Timestamp of post publication.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Media Type</a:t>
            </a:r>
            <a:r>
              <a:rPr b="0" lang="en" sz="1300">
                <a:solidFill>
                  <a:schemeClr val="accent1"/>
                </a:solidFill>
              </a:rPr>
              <a:t>: Specifies whether the post is a photo, video, or album (multiple images/videos).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Caption</a:t>
            </a:r>
            <a:r>
              <a:rPr b="0" lang="en" sz="1300">
                <a:solidFill>
                  <a:schemeClr val="accent1"/>
                </a:solidFill>
              </a:rPr>
              <a:t>: Text description provided in the post.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Comments</a:t>
            </a:r>
            <a:r>
              <a:rPr b="0" lang="en" sz="1300">
                <a:solidFill>
                  <a:schemeClr val="accent1"/>
                </a:solidFill>
              </a:rPr>
              <a:t>: Number of comments received.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Likes</a:t>
            </a:r>
            <a:r>
              <a:rPr b="0" lang="en" sz="1300">
                <a:solidFill>
                  <a:schemeClr val="accent1"/>
                </a:solidFill>
              </a:rPr>
              <a:t>: Number of likes on the post.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Views</a:t>
            </a:r>
            <a:r>
              <a:rPr b="0" lang="en" sz="1300">
                <a:solidFill>
                  <a:schemeClr val="accent1"/>
                </a:solidFill>
              </a:rPr>
              <a:t>: Number of views (for videos).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Media URLs</a:t>
            </a:r>
            <a:r>
              <a:rPr b="0" lang="en" sz="1300">
                <a:solidFill>
                  <a:schemeClr val="accent1"/>
                </a:solidFill>
              </a:rPr>
              <a:t>: Links to attached photos or videos.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Sponsor Tags</a:t>
            </a:r>
            <a:r>
              <a:rPr b="0" lang="en" sz="1300">
                <a:solidFill>
                  <a:schemeClr val="accent1"/>
                </a:solidFill>
              </a:rPr>
              <a:t>: whether the post is sponsored.</a:t>
            </a:r>
            <a:endParaRPr b="0" sz="13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600"/>
              </a:spcAft>
              <a:buNone/>
            </a:pPr>
            <a:r>
              <a:t/>
            </a:r>
            <a:endParaRPr b="0" sz="1800"/>
          </a:p>
        </p:txBody>
      </p:sp>
      <p:sp>
        <p:nvSpPr>
          <p:cNvPr id="452" name="Google Shape;452;p67"/>
          <p:cNvSpPr/>
          <p:nvPr/>
        </p:nvSpPr>
        <p:spPr>
          <a:xfrm>
            <a:off x="4817450" y="771250"/>
            <a:ext cx="3977700" cy="324300"/>
          </a:xfrm>
          <a:prstGeom prst="flowChartAlternateProcess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rPr>
              <a:t>2. </a:t>
            </a:r>
            <a:r>
              <a:rPr b="1" lang="en" sz="16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rPr>
              <a:t>Influencer Post Dataset</a:t>
            </a:r>
            <a:endParaRPr b="1" sz="1600">
              <a:solidFill>
                <a:srgbClr val="FFFFFF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53" name="Google Shape;453;p67"/>
          <p:cNvSpPr/>
          <p:nvPr/>
        </p:nvSpPr>
        <p:spPr>
          <a:xfrm>
            <a:off x="228600" y="771250"/>
            <a:ext cx="4343400" cy="324300"/>
          </a:xfrm>
          <a:prstGeom prst="flowChartAlternateProcess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wun Batang"/>
              <a:buAutoNum type="arabicPeriod"/>
            </a:pPr>
            <a:r>
              <a:rPr b="1" lang="en" sz="16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rPr>
              <a:t>Influencer Profile Dataset</a:t>
            </a:r>
            <a:endParaRPr b="1" sz="1600">
              <a:solidFill>
                <a:srgbClr val="FFFFFF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54" name="Google Shape;454;p67"/>
          <p:cNvSpPr txBox="1"/>
          <p:nvPr>
            <p:ph idx="2" type="subTitle"/>
          </p:nvPr>
        </p:nvSpPr>
        <p:spPr>
          <a:xfrm>
            <a:off x="72600" y="928450"/>
            <a:ext cx="4655400" cy="300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User ID</a:t>
            </a:r>
            <a:r>
              <a:rPr b="0" lang="en" sz="1300">
                <a:solidFill>
                  <a:schemeClr val="accent1"/>
                </a:solidFill>
              </a:rPr>
              <a:t>: Unique identifier for the Instagram account.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Username</a:t>
            </a:r>
            <a:r>
              <a:rPr b="0" lang="en" sz="1300">
                <a:solidFill>
                  <a:schemeClr val="accent1"/>
                </a:solidFill>
              </a:rPr>
              <a:t>: Instagram handle of the influencer.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Full Name</a:t>
            </a:r>
            <a:r>
              <a:rPr b="0" lang="en" sz="1300">
                <a:solidFill>
                  <a:schemeClr val="accent1"/>
                </a:solidFill>
              </a:rPr>
              <a:t>: Real name of the influencer.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Category</a:t>
            </a:r>
            <a:r>
              <a:rPr b="0" lang="en" sz="1300">
                <a:solidFill>
                  <a:schemeClr val="accent1"/>
                </a:solidFill>
              </a:rPr>
              <a:t>: Influencer type (e.g., Athlete, Actor).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Follower Count</a:t>
            </a:r>
            <a:r>
              <a:rPr b="0" lang="en" sz="1300">
                <a:solidFill>
                  <a:schemeClr val="accent1"/>
                </a:solidFill>
              </a:rPr>
              <a:t>: Total number of followers.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Media Count</a:t>
            </a:r>
            <a:r>
              <a:rPr b="0" lang="en" sz="1300">
                <a:solidFill>
                  <a:schemeClr val="accent1"/>
                </a:solidFill>
              </a:rPr>
              <a:t>: Total number of posts published.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Is Business</a:t>
            </a:r>
            <a:r>
              <a:rPr b="0" lang="en" sz="1300">
                <a:solidFill>
                  <a:schemeClr val="accent1"/>
                </a:solidFill>
              </a:rPr>
              <a:t>:whether s a business or personal account.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Is Verified</a:t>
            </a:r>
            <a:r>
              <a:rPr b="0" lang="en" sz="1300">
                <a:solidFill>
                  <a:schemeClr val="accent1"/>
                </a:solidFill>
              </a:rPr>
              <a:t>: whether the account has a verified badge.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Biography</a:t>
            </a:r>
            <a:r>
              <a:rPr b="0" lang="en" sz="1300">
                <a:solidFill>
                  <a:schemeClr val="accent1"/>
                </a:solidFill>
              </a:rPr>
              <a:t>: Self-description provided by the influencer.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Profile Picture URL</a:t>
            </a:r>
            <a:r>
              <a:rPr b="0" lang="en" sz="1300">
                <a:solidFill>
                  <a:schemeClr val="accent1"/>
                </a:solidFill>
              </a:rPr>
              <a:t>: Link to the profile image.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Instagram Location ID</a:t>
            </a:r>
            <a:r>
              <a:rPr b="0" lang="en" sz="1300">
                <a:solidFill>
                  <a:schemeClr val="accent1"/>
                </a:solidFill>
              </a:rPr>
              <a:t>: Geolocation ID </a:t>
            </a:r>
            <a:endParaRPr b="0" sz="1900"/>
          </a:p>
        </p:txBody>
      </p:sp>
      <p:sp>
        <p:nvSpPr>
          <p:cNvPr id="455" name="Google Shape;455;p67"/>
          <p:cNvSpPr txBox="1"/>
          <p:nvPr/>
        </p:nvSpPr>
        <p:spPr>
          <a:xfrm>
            <a:off x="175150" y="3783200"/>
            <a:ext cx="87954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Usage in the recommendation system: </a:t>
            </a:r>
            <a:r>
              <a:rPr lang="en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These datasets allow </a:t>
            </a:r>
            <a:r>
              <a:rPr lang="en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us to identify successful promotional content(i.e. which types of posts generate high engagement) and influencers with similar characteristics, essential for conducting collaborative filtering and content-based filtering for our recommendation system.</a:t>
            </a:r>
            <a:endParaRPr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8"/>
          <p:cNvSpPr txBox="1"/>
          <p:nvPr/>
        </p:nvSpPr>
        <p:spPr>
          <a:xfrm>
            <a:off x="118525" y="1236650"/>
            <a:ext cx="41358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Batang"/>
              <a:buAutoNum type="arabicPeriod"/>
            </a:pP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 large-scale Amazon Reviews dataset collected in 2023, made publicly available on HuggingFace by McAuley Lab (UCSD).</a:t>
            </a:r>
            <a:endParaRPr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Batang"/>
              <a:buAutoNum type="arabicPeriod"/>
            </a:pP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This dataset contains 48.19 million items, and 571.54 million reviews from 54.51 million users.</a:t>
            </a:r>
            <a:endParaRPr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wun Batang"/>
              <a:buAutoNum type="arabicPeriod"/>
            </a:pP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Items span across 33 </a:t>
            </a: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varied</a:t>
            </a: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 categories - Software, Amazon Fashion, Automotive, Grocery and Gourmet Food, etc.</a:t>
            </a:r>
            <a:endParaRPr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61" name="Google Shape;461;p68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500"/>
              <a:t>Data Acquisition and Overview - Amazon Dataset </a:t>
            </a:r>
            <a:endParaRPr sz="11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t/>
            </a:r>
            <a:endParaRPr sz="2900"/>
          </a:p>
        </p:txBody>
      </p:sp>
      <p:sp>
        <p:nvSpPr>
          <p:cNvPr id="462" name="Google Shape;462;p68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Amazon Reviews 2023 (huggingface.co)</a:t>
            </a:r>
            <a:endParaRPr/>
          </a:p>
        </p:txBody>
      </p:sp>
      <p:sp>
        <p:nvSpPr>
          <p:cNvPr id="463" name="Google Shape;463;p68"/>
          <p:cNvSpPr/>
          <p:nvPr/>
        </p:nvSpPr>
        <p:spPr>
          <a:xfrm>
            <a:off x="306400" y="743100"/>
            <a:ext cx="8532900" cy="400200"/>
          </a:xfrm>
          <a:prstGeom prst="chevron">
            <a:avLst>
              <a:gd fmla="val 50000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rPr>
              <a:t>Data Collection Process for item metadata and user reviews </a:t>
            </a:r>
            <a:endParaRPr b="1" sz="1600">
              <a:solidFill>
                <a:srgbClr val="FFFFFF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pic>
        <p:nvPicPr>
          <p:cNvPr id="464" name="Google Shape;464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4325" y="1336497"/>
            <a:ext cx="4571999" cy="1751950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68"/>
          <p:cNvSpPr txBox="1"/>
          <p:nvPr/>
        </p:nvSpPr>
        <p:spPr>
          <a:xfrm>
            <a:off x="4472425" y="3219050"/>
            <a:ext cx="41358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4.	Source also provides subsets for preserving </a:t>
            </a:r>
            <a:r>
              <a:rPr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user-item ratings only for those users that have written at least 5 reviews, for improved reliability.</a:t>
            </a:r>
            <a:endParaRPr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9"/>
          <p:cNvSpPr txBox="1"/>
          <p:nvPr/>
        </p:nvSpPr>
        <p:spPr>
          <a:xfrm>
            <a:off x="175150" y="3875275"/>
            <a:ext cx="87954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Usage in the recommendation system: </a:t>
            </a:r>
            <a:r>
              <a:rPr lang="en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This dataset provides the pool of </a:t>
            </a:r>
            <a:r>
              <a:rPr lang="en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items that influencers can choose from to promote useful and trending products that cater to their audiences. User reviews, ratings and product features can be used to perform content-based filtering and make more relevant recommendations.</a:t>
            </a:r>
            <a:endParaRPr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71" name="Google Shape;471;p69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500"/>
              <a:t>Data Description - </a:t>
            </a:r>
            <a:r>
              <a:rPr lang="en" sz="2500"/>
              <a:t>Amazon</a:t>
            </a:r>
            <a:r>
              <a:rPr lang="en" sz="2500"/>
              <a:t> Dataset </a:t>
            </a:r>
            <a:endParaRPr sz="11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500"/>
              <a:t> </a:t>
            </a:r>
            <a:endParaRPr sz="25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t/>
            </a:r>
            <a:endParaRPr sz="2900"/>
          </a:p>
        </p:txBody>
      </p:sp>
      <p:sp>
        <p:nvSpPr>
          <p:cNvPr id="472" name="Google Shape;472;p69"/>
          <p:cNvSpPr txBox="1"/>
          <p:nvPr>
            <p:ph idx="2" type="subTitle"/>
          </p:nvPr>
        </p:nvSpPr>
        <p:spPr>
          <a:xfrm>
            <a:off x="4572000" y="868975"/>
            <a:ext cx="4343400" cy="35688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User ID</a:t>
            </a:r>
            <a:r>
              <a:rPr b="0" lang="en" sz="1300">
                <a:solidFill>
                  <a:schemeClr val="accent1"/>
                </a:solidFill>
              </a:rPr>
              <a:t>: Unique identifier</a:t>
            </a:r>
            <a:r>
              <a:rPr b="0" lang="en" sz="1300">
                <a:solidFill>
                  <a:schemeClr val="accent1"/>
                </a:solidFill>
              </a:rPr>
              <a:t> of the reviewer.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Parent ASIN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Parent ID of the product.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Rating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Rating of the product (from 1.0 to 5.0).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Title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Title of the user review.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Text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Text body of the user review.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Timestamp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Time of the review (unix time).</a:t>
            </a:r>
            <a:endParaRPr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Helpful Vote: </a:t>
            </a:r>
            <a:r>
              <a:rPr b="0" lang="en" sz="1300">
                <a:solidFill>
                  <a:schemeClr val="accent1"/>
                </a:solidFill>
              </a:rPr>
              <a:t>Helpful votes of the review.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Verified Purchase: </a:t>
            </a:r>
            <a:r>
              <a:rPr b="0" lang="en" sz="1300">
                <a:solidFill>
                  <a:schemeClr val="accent1"/>
                </a:solidFill>
              </a:rPr>
              <a:t>User purchase verification.</a:t>
            </a:r>
            <a:endParaRPr b="0" sz="1300">
              <a:solidFill>
                <a:schemeClr val="accent1"/>
              </a:solidFill>
            </a:endParaRPr>
          </a:p>
        </p:txBody>
      </p:sp>
      <p:sp>
        <p:nvSpPr>
          <p:cNvPr id="473" name="Google Shape;473;p69"/>
          <p:cNvSpPr/>
          <p:nvPr/>
        </p:nvSpPr>
        <p:spPr>
          <a:xfrm>
            <a:off x="4817450" y="771250"/>
            <a:ext cx="3977700" cy="324300"/>
          </a:xfrm>
          <a:prstGeom prst="flowChartAlternateProcess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rPr>
              <a:t>2. User Reviews</a:t>
            </a:r>
            <a:endParaRPr b="1" sz="1600">
              <a:solidFill>
                <a:srgbClr val="FFFFFF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74" name="Google Shape;474;p69"/>
          <p:cNvSpPr/>
          <p:nvPr/>
        </p:nvSpPr>
        <p:spPr>
          <a:xfrm>
            <a:off x="228600" y="771250"/>
            <a:ext cx="4343400" cy="324300"/>
          </a:xfrm>
          <a:prstGeom prst="flowChartAlternateProcess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wun Batang"/>
              <a:buAutoNum type="arabicPeriod"/>
            </a:pPr>
            <a:r>
              <a:rPr b="1" lang="en" sz="1600">
                <a:solidFill>
                  <a:srgbClr val="FFFFFF"/>
                </a:solidFill>
                <a:latin typeface="Gowun Batang"/>
                <a:ea typeface="Gowun Batang"/>
                <a:cs typeface="Gowun Batang"/>
                <a:sym typeface="Gowun Batang"/>
              </a:rPr>
              <a:t>Item Metadata</a:t>
            </a:r>
            <a:endParaRPr b="1" sz="1600">
              <a:solidFill>
                <a:srgbClr val="FFFFFF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75" name="Google Shape;475;p69"/>
          <p:cNvSpPr txBox="1"/>
          <p:nvPr>
            <p:ph idx="2" type="subTitle"/>
          </p:nvPr>
        </p:nvSpPr>
        <p:spPr>
          <a:xfrm>
            <a:off x="72600" y="868975"/>
            <a:ext cx="4655400" cy="300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Parent ASIN</a:t>
            </a:r>
            <a:r>
              <a:rPr b="0" lang="en" sz="1300">
                <a:solidFill>
                  <a:schemeClr val="accent1"/>
                </a:solidFill>
              </a:rPr>
              <a:t>: Unique identifier for item parent (Products with different colors, styles, sizes usually belong to the same parent ID).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Title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Name of the product.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Average</a:t>
            </a:r>
            <a:r>
              <a:rPr lang="en" sz="1300">
                <a:solidFill>
                  <a:schemeClr val="accent1"/>
                </a:solidFill>
              </a:rPr>
              <a:t> Rating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Rating of the product shown on the product page.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Rating Number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Number of ratings in the product.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Features</a:t>
            </a:r>
            <a:r>
              <a:rPr b="0" lang="en" sz="1300">
                <a:solidFill>
                  <a:schemeClr val="accent1"/>
                </a:solidFill>
              </a:rPr>
              <a:t>: Bullet-point format features of the product.</a:t>
            </a:r>
            <a:endParaRPr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Description</a:t>
            </a:r>
            <a:r>
              <a:rPr b="0" lang="en" sz="1300">
                <a:solidFill>
                  <a:schemeClr val="accent1"/>
                </a:solidFill>
              </a:rPr>
              <a:t>: Description of the product.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Main Category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Main category of the product.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Price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Price in US dollars (at time of crawling).</a:t>
            </a:r>
            <a:endParaRPr b="0" sz="1300">
              <a:solidFill>
                <a:schemeClr val="accen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AutoNum type="arabicParenR"/>
            </a:pPr>
            <a:r>
              <a:rPr lang="en" sz="1300">
                <a:solidFill>
                  <a:schemeClr val="accent1"/>
                </a:solidFill>
              </a:rPr>
              <a:t>Store</a:t>
            </a:r>
            <a:r>
              <a:rPr b="0" lang="en" sz="1300">
                <a:solidFill>
                  <a:schemeClr val="accent1"/>
                </a:solidFill>
              </a:rPr>
              <a:t>: </a:t>
            </a:r>
            <a:r>
              <a:rPr b="0" lang="en" sz="1300">
                <a:solidFill>
                  <a:schemeClr val="accent1"/>
                </a:solidFill>
              </a:rPr>
              <a:t>Store name of the product.</a:t>
            </a:r>
            <a:endParaRPr b="0" sz="1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0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500"/>
              <a:t>Data Description - Desktop Search Keyword Dataset</a:t>
            </a:r>
            <a:endParaRPr sz="25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 sz="2500"/>
          </a:p>
        </p:txBody>
      </p:sp>
      <p:sp>
        <p:nvSpPr>
          <p:cNvPr id="481" name="Google Shape;481;p70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</a:t>
            </a:r>
            <a:r>
              <a:rPr lang="en"/>
              <a:t>ce: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Product Data Preview - Dewey (deweydata.io)</a:t>
            </a:r>
            <a:endParaRPr/>
          </a:p>
        </p:txBody>
      </p:sp>
      <p:sp>
        <p:nvSpPr>
          <p:cNvPr id="482" name="Google Shape;482;p70"/>
          <p:cNvSpPr txBox="1"/>
          <p:nvPr>
            <p:ph idx="2" type="subTitle"/>
          </p:nvPr>
        </p:nvSpPr>
        <p:spPr>
          <a:xfrm>
            <a:off x="314075" y="582900"/>
            <a:ext cx="8179800" cy="8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300">
                <a:solidFill>
                  <a:schemeClr val="accent1"/>
                </a:solidFill>
              </a:rPr>
              <a:t>This dataset from Dewey provides insights into the keywords driving organic traffic to websites. With over </a:t>
            </a:r>
            <a:r>
              <a:rPr lang="en" sz="1300">
                <a:solidFill>
                  <a:schemeClr val="accent1"/>
                </a:solidFill>
              </a:rPr>
              <a:t>80 billion records</a:t>
            </a:r>
            <a:r>
              <a:rPr b="0" lang="en" sz="1300">
                <a:solidFill>
                  <a:schemeClr val="accent1"/>
                </a:solidFill>
              </a:rPr>
              <a:t>, it captures </a:t>
            </a:r>
            <a:r>
              <a:rPr lang="en" sz="1300">
                <a:solidFill>
                  <a:schemeClr val="accent1"/>
                </a:solidFill>
              </a:rPr>
              <a:t>search behavior and keyword trends</a:t>
            </a:r>
            <a:r>
              <a:rPr b="0" lang="en" sz="1300">
                <a:solidFill>
                  <a:schemeClr val="accent1"/>
                </a:solidFill>
              </a:rPr>
              <a:t>, making it a valuable resource for understanding product demand in online marketplaces.</a:t>
            </a:r>
            <a:endParaRPr sz="1800">
              <a:solidFill>
                <a:srgbClr val="222222"/>
              </a:solidFill>
            </a:endParaRPr>
          </a:p>
        </p:txBody>
      </p:sp>
      <p:sp>
        <p:nvSpPr>
          <p:cNvPr id="483" name="Google Shape;483;p70"/>
          <p:cNvSpPr txBox="1"/>
          <p:nvPr/>
        </p:nvSpPr>
        <p:spPr>
          <a:xfrm>
            <a:off x="4800750" y="1417850"/>
            <a:ext cx="40272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Gowun Batang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Identify high-demand products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based on search frequency.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Analyze consumer interests and emerging trends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by tracking keyword performance.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Align product recommendations with search demand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, ensuring influencers promote products with high potential for sales.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84" name="Google Shape;484;p70"/>
          <p:cNvSpPr txBox="1"/>
          <p:nvPr/>
        </p:nvSpPr>
        <p:spPr>
          <a:xfrm>
            <a:off x="314075" y="1479925"/>
            <a:ext cx="48978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Domain: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The website associated with the search.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Country: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Geographical region of the search.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Keyword: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The search term that led to a website visit.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Search Engine: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The platform used for the query.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SERP Type: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whether the click was organic or paid.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Search Volume Index: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how often a keyword is searched.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b="1"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Date:</a:t>
            </a:r>
            <a:r>
              <a:rPr lang="en" sz="1300">
                <a:solidFill>
                  <a:schemeClr val="accent1"/>
                </a:solidFill>
                <a:latin typeface="Gowun Batang"/>
                <a:ea typeface="Gowun Batang"/>
                <a:cs typeface="Gowun Batang"/>
                <a:sym typeface="Gowun Batang"/>
              </a:rPr>
              <a:t> Timestamp of the search record.</a:t>
            </a:r>
            <a:endParaRPr sz="1300">
              <a:solidFill>
                <a:schemeClr val="accen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pic>
        <p:nvPicPr>
          <p:cNvPr id="485" name="Google Shape;485;p70"/>
          <p:cNvPicPr preferRelativeResize="0"/>
          <p:nvPr/>
        </p:nvPicPr>
        <p:blipFill rotWithShape="1">
          <a:blip r:embed="rId4">
            <a:alphaModFix/>
          </a:blip>
          <a:srcRect b="52335" l="0" r="0" t="0"/>
          <a:stretch/>
        </p:blipFill>
        <p:spPr>
          <a:xfrm>
            <a:off x="387525" y="3286250"/>
            <a:ext cx="8368927" cy="135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ortfolio">
  <a:themeElements>
    <a:clrScheme name="Simple Light">
      <a:dk1>
        <a:srgbClr val="133817"/>
      </a:dk1>
      <a:lt1>
        <a:srgbClr val="E9EBE8"/>
      </a:lt1>
      <a:dk2>
        <a:srgbClr val="C2C7C0"/>
      </a:dk2>
      <a:lt2>
        <a:srgbClr val="EE7630"/>
      </a:lt2>
      <a:accent1>
        <a:srgbClr val="000000"/>
      </a:accent1>
      <a:accent2>
        <a:srgbClr val="931F1D"/>
      </a:accent2>
      <a:accent3>
        <a:srgbClr val="4F7CAC"/>
      </a:accent3>
      <a:accent4>
        <a:srgbClr val="C287E8"/>
      </a:accent4>
      <a:accent5>
        <a:srgbClr val="563635"/>
      </a:accent5>
      <a:accent6>
        <a:srgbClr val="63A46C"/>
      </a:accent6>
      <a:hlink>
        <a:srgbClr val="B744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